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67" r:id="rId19"/>
    <p:sldId id="268" r:id="rId20"/>
    <p:sldId id="270" r:id="rId21"/>
    <p:sldId id="271" r:id="rId22"/>
    <p:sldId id="272" r:id="rId23"/>
    <p:sldId id="273" r:id="rId24"/>
    <p:sldId id="274" r:id="rId25"/>
    <p:sldId id="275" r:id="rId26"/>
    <p:sldId id="276" r:id="rId27"/>
    <p:sldId id="257" r:id="rId28"/>
    <p:sldId id="258" r:id="rId29"/>
    <p:sldId id="260" r:id="rId30"/>
    <p:sldId id="261" r:id="rId31"/>
    <p:sldId id="259" r:id="rId32"/>
    <p:sldId id="262" r:id="rId33"/>
    <p:sldId id="263" r:id="rId34"/>
    <p:sldId id="264" r:id="rId35"/>
    <p:sldId id="265" r:id="rId36"/>
    <p:sldId id="266" r:id="rId37"/>
    <p:sldId id="29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D1737-E891-41B6-9FBF-2950DA407F84}" type="datetimeFigureOut">
              <a:rPr lang="zh-CN" altLang="en-US" smtClean="0"/>
              <a:t>2020/5/18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3F96F-7E8F-49C3-AE84-E36F3999E1D2}" type="slidenum">
              <a:rPr lang="zh-CN" altLang="en-US" smtClean="0"/>
              <a:t>‹#›</a:t>
            </a:fld>
            <a:endParaRPr lang="zh-CN" altLang="en-US"/>
          </a:p>
        </p:txBody>
      </p:sp>
    </p:spTree>
    <p:extLst>
      <p:ext uri="{BB962C8B-B14F-4D97-AF65-F5344CB8AC3E}">
        <p14:creationId xmlns:p14="http://schemas.microsoft.com/office/powerpoint/2010/main" val="27330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D3F96F-7E8F-49C3-AE84-E36F3999E1D2}" type="slidenum">
              <a:rPr lang="zh-CN" altLang="en-US" smtClean="0"/>
              <a:t>1</a:t>
            </a:fld>
            <a:endParaRPr lang="zh-CN" altLang="en-US"/>
          </a:p>
        </p:txBody>
      </p:sp>
    </p:spTree>
    <p:extLst>
      <p:ext uri="{BB962C8B-B14F-4D97-AF65-F5344CB8AC3E}">
        <p14:creationId xmlns:p14="http://schemas.microsoft.com/office/powerpoint/2010/main" val="3282096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D3F96F-7E8F-49C3-AE84-E36F3999E1D2}" type="slidenum">
              <a:rPr lang="zh-CN" altLang="en-US" smtClean="0"/>
              <a:t>27</a:t>
            </a:fld>
            <a:endParaRPr lang="zh-CN" altLang="en-US"/>
          </a:p>
        </p:txBody>
      </p:sp>
    </p:spTree>
    <p:extLst>
      <p:ext uri="{BB962C8B-B14F-4D97-AF65-F5344CB8AC3E}">
        <p14:creationId xmlns:p14="http://schemas.microsoft.com/office/powerpoint/2010/main" val="142422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117DE-7471-4AC1-9334-F03834DF92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7E1244D-8C3F-4E0E-902C-A8ECAA360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BF6864C-FA54-4D69-9A4B-1D26E7FBB03A}"/>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F018A0F2-183E-4C0E-902A-5B92BC4D37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A3885B-EB4F-48D1-A98E-D58369844611}"/>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158251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28DEA-5497-451A-B912-AB6CD4BFF92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C92D86-B442-4877-8E98-89C1747577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EC85A0-6826-4B70-AD80-6876C18DD01E}"/>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CF061F3E-314A-4C55-AA79-A8291B79BD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9BC1A0-A973-4F0B-98C1-9D224F3E0DB9}"/>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46099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1122F8-D690-452E-8107-ADE14538129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C66243-F136-4FA8-8781-2B814F8E4C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55BBFD-F546-4353-8859-2CA289F453EC}"/>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C6967C73-7093-4EC8-8261-C4EA86211B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27BEF0-BC4A-44A2-9DD1-685496D61674}"/>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73004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0FACE-23B9-480D-9063-12E5B6D2C9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C24EB9-095A-4627-B8F0-5E244E5616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46988F-2E0F-4DD5-8342-61A59BEE7092}"/>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9FD35EC3-88EC-471E-A3DE-23CF82ED2B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981066-C41A-44B6-AA8A-F49DD671F1C7}"/>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688088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66E40-91FB-475D-B899-5C63E8CB27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05BB4B0-7C6E-4DA7-B7AE-133544D8A7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C79398A-7E63-4F24-8C2A-6C3C0418723E}"/>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2DF807FF-65E0-4F4E-A8EC-D2B5E45A61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D2EFCB-6353-4EA2-A208-881D3F2C26BD}"/>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154174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C037B-A5DE-445D-8E2F-F6E63C40EE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0036F2-1C3B-4BB4-8532-7E01548B49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E7F42BF-1B51-43E0-A7CE-56B05AF5117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6FC0AE-684A-4C6C-9375-10E7DAC0120B}"/>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6" name="页脚占位符 5">
            <a:extLst>
              <a:ext uri="{FF2B5EF4-FFF2-40B4-BE49-F238E27FC236}">
                <a16:creationId xmlns:a16="http://schemas.microsoft.com/office/drawing/2014/main" id="{A74818D3-5D3B-4A70-ABA0-F6DCF5B74A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EA5F1B-264C-4F05-BDB3-25FF30C3A87D}"/>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16741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CB836-0407-42AE-81B2-BFCFB2733C7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9D389D-0A24-476D-8171-02016A551D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9C5D70-FD7F-4202-A9A1-C89F1747EB9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E205498-131D-4C7F-A867-BFCD94EBC8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69C0CD-4E06-42BF-966A-1D72A762D0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4217A45-18CB-4DD8-B2F6-D5537286F508}"/>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8" name="页脚占位符 7">
            <a:extLst>
              <a:ext uri="{FF2B5EF4-FFF2-40B4-BE49-F238E27FC236}">
                <a16:creationId xmlns:a16="http://schemas.microsoft.com/office/drawing/2014/main" id="{478FCC4C-8A2D-4F2E-BD7B-1AB3A623FC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6197B1-3A49-4F48-91B9-27C8A8AD45F0}"/>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37340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D66F9-44AA-41EB-918D-A0E28FDA59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C400A2-0E27-4925-A87B-25A41FDA3A3A}"/>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4" name="页脚占位符 3">
            <a:extLst>
              <a:ext uri="{FF2B5EF4-FFF2-40B4-BE49-F238E27FC236}">
                <a16:creationId xmlns:a16="http://schemas.microsoft.com/office/drawing/2014/main" id="{CA2D5DAE-4058-499A-A4F3-6ADB380F78D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D15229-2F62-4BFF-BB94-E0B6FB6EDCE9}"/>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138802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3910B6-BB8F-43AA-B958-A5AA87705CDE}"/>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3" name="页脚占位符 2">
            <a:extLst>
              <a:ext uri="{FF2B5EF4-FFF2-40B4-BE49-F238E27FC236}">
                <a16:creationId xmlns:a16="http://schemas.microsoft.com/office/drawing/2014/main" id="{6601FD74-7B7F-4B2C-B0B9-F3B07A9ECC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E33234-3629-4FA4-8C3D-5B08B8494C55}"/>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255180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C6589-BC76-4619-A1BE-602D3FA147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75C60FF-13C0-42E6-ADC1-FD4E6B95C7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CCE4DEC-A70C-4FCD-BAB2-866863F18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AED917-9552-4528-9E24-956483847BAD}"/>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6" name="页脚占位符 5">
            <a:extLst>
              <a:ext uri="{FF2B5EF4-FFF2-40B4-BE49-F238E27FC236}">
                <a16:creationId xmlns:a16="http://schemas.microsoft.com/office/drawing/2014/main" id="{C1C37340-8F25-4109-B808-A0C0D695D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FFC517-C035-4C61-BCB6-64E07CAA7BA9}"/>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10552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6CE1D-0D66-4C6C-9278-F945606573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8AAE2F-694A-42C4-91A0-380DC1FD8D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E6B6D6-47D4-4268-85B8-9BE52FB9C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28DA5-A4C0-45C6-9AB1-EC563B662E10}"/>
              </a:ext>
            </a:extLst>
          </p:cNvPr>
          <p:cNvSpPr>
            <a:spLocks noGrp="1"/>
          </p:cNvSpPr>
          <p:nvPr>
            <p:ph type="dt" sz="half" idx="10"/>
          </p:nvPr>
        </p:nvSpPr>
        <p:spPr/>
        <p:txBody>
          <a:bodyPr/>
          <a:lstStyle/>
          <a:p>
            <a:fld id="{B1E75D64-EE40-438A-B524-6D696570C3B5}" type="datetimeFigureOut">
              <a:rPr lang="zh-CN" altLang="en-US" smtClean="0"/>
              <a:t>2020/5/18</a:t>
            </a:fld>
            <a:endParaRPr lang="zh-CN" altLang="en-US"/>
          </a:p>
        </p:txBody>
      </p:sp>
      <p:sp>
        <p:nvSpPr>
          <p:cNvPr id="6" name="页脚占位符 5">
            <a:extLst>
              <a:ext uri="{FF2B5EF4-FFF2-40B4-BE49-F238E27FC236}">
                <a16:creationId xmlns:a16="http://schemas.microsoft.com/office/drawing/2014/main" id="{62523842-FE47-4C2C-9ECF-718D3722C4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D7B736-9D94-463B-B73C-F42CCFB1A428}"/>
              </a:ext>
            </a:extLst>
          </p:cNvPr>
          <p:cNvSpPr>
            <a:spLocks noGrp="1"/>
          </p:cNvSpPr>
          <p:nvPr>
            <p:ph type="sldNum" sz="quarter" idx="12"/>
          </p:nvPr>
        </p:nvSpPr>
        <p:spPr/>
        <p:txBody>
          <a:body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263232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D08778-054F-4154-9C66-9AAE9DE29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F1A612-B35D-4CC9-BFE6-13111CA91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E82922-013C-4F5E-8F32-3102EFFB95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75D64-EE40-438A-B524-6D696570C3B5}" type="datetimeFigureOut">
              <a:rPr lang="zh-CN" altLang="en-US" smtClean="0"/>
              <a:t>2020/5/18</a:t>
            </a:fld>
            <a:endParaRPr lang="zh-CN" altLang="en-US"/>
          </a:p>
        </p:txBody>
      </p:sp>
      <p:sp>
        <p:nvSpPr>
          <p:cNvPr id="5" name="页脚占位符 4">
            <a:extLst>
              <a:ext uri="{FF2B5EF4-FFF2-40B4-BE49-F238E27FC236}">
                <a16:creationId xmlns:a16="http://schemas.microsoft.com/office/drawing/2014/main" id="{1D839AEB-2822-4764-917E-0B03B4F16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28059F-4BC0-4E14-9522-C0BB798EA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9E43D-2C4E-4F6D-9F99-4361329894F9}" type="slidenum">
              <a:rPr lang="zh-CN" altLang="en-US" smtClean="0"/>
              <a:t>‹#›</a:t>
            </a:fld>
            <a:endParaRPr lang="zh-CN" altLang="en-US"/>
          </a:p>
        </p:txBody>
      </p:sp>
    </p:spTree>
    <p:extLst>
      <p:ext uri="{BB962C8B-B14F-4D97-AF65-F5344CB8AC3E}">
        <p14:creationId xmlns:p14="http://schemas.microsoft.com/office/powerpoint/2010/main" val="3404477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92165-9160-4BE5-8BA6-06EA8DB84492}"/>
              </a:ext>
            </a:extLst>
          </p:cNvPr>
          <p:cNvSpPr>
            <a:spLocks noGrp="1"/>
          </p:cNvSpPr>
          <p:nvPr>
            <p:ph type="ctrTitle"/>
          </p:nvPr>
        </p:nvSpPr>
        <p:spPr/>
        <p:txBody>
          <a:bodyPr/>
          <a:lstStyle/>
          <a:p>
            <a:r>
              <a:rPr lang="en-US" altLang="zh-CN" dirty="0"/>
              <a:t>Interpretability Papers</a:t>
            </a:r>
            <a:endParaRPr lang="zh-CN" altLang="en-US" dirty="0"/>
          </a:p>
        </p:txBody>
      </p:sp>
      <p:sp>
        <p:nvSpPr>
          <p:cNvPr id="3" name="副标题 2">
            <a:extLst>
              <a:ext uri="{FF2B5EF4-FFF2-40B4-BE49-F238E27FC236}">
                <a16:creationId xmlns:a16="http://schemas.microsoft.com/office/drawing/2014/main" id="{4C82FFA2-07B9-4BCF-BE5F-32D8BD5D2855}"/>
              </a:ext>
            </a:extLst>
          </p:cNvPr>
          <p:cNvSpPr>
            <a:spLocks noGrp="1"/>
          </p:cNvSpPr>
          <p:nvPr>
            <p:ph type="subTitle" idx="1"/>
          </p:nvPr>
        </p:nvSpPr>
        <p:spPr/>
        <p:txBody>
          <a:bodyPr/>
          <a:lstStyle/>
          <a:p>
            <a:r>
              <a:rPr lang="en-US" altLang="zh-CN" dirty="0"/>
              <a:t>CNN, Game-Theoretic, NLP</a:t>
            </a:r>
          </a:p>
          <a:p>
            <a:r>
              <a:rPr lang="en-US" altLang="zh-CN" dirty="0"/>
              <a:t>1901210094 </a:t>
            </a:r>
            <a:r>
              <a:rPr lang="zh-CN" altLang="en-US" dirty="0"/>
              <a:t>文中扬</a:t>
            </a:r>
          </a:p>
        </p:txBody>
      </p:sp>
    </p:spTree>
    <p:extLst>
      <p:ext uri="{BB962C8B-B14F-4D97-AF65-F5344CB8AC3E}">
        <p14:creationId xmlns:p14="http://schemas.microsoft.com/office/powerpoint/2010/main" val="2098397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F1345F-434C-42A1-A159-4838C593A35F}"/>
              </a:ext>
            </a:extLst>
          </p:cNvPr>
          <p:cNvSpPr>
            <a:spLocks noGrp="1"/>
          </p:cNvSpPr>
          <p:nvPr>
            <p:ph idx="1"/>
          </p:nvPr>
        </p:nvSpPr>
        <p:spPr>
          <a:xfrm>
            <a:off x="838200" y="367645"/>
            <a:ext cx="10515600" cy="5809318"/>
          </a:xfrm>
        </p:spPr>
        <p:txBody>
          <a:bodyPr/>
          <a:lstStyle/>
          <a:p>
            <a:r>
              <a:rPr lang="en-US" altLang="zh-CN" dirty="0"/>
              <a:t>2.2 Framework</a:t>
            </a:r>
          </a:p>
          <a:p>
            <a:r>
              <a:rPr lang="en-US" altLang="zh-CN" sz="2400" dirty="0"/>
              <a:t>Class Activating Map(CAM) (Learning Deep Features for Discriminative Localization)</a:t>
            </a:r>
          </a:p>
          <a:p>
            <a:endParaRPr lang="zh-CN" altLang="en-US" sz="2400" dirty="0"/>
          </a:p>
        </p:txBody>
      </p:sp>
      <p:pic>
        <p:nvPicPr>
          <p:cNvPr id="5" name="图片 4">
            <a:extLst>
              <a:ext uri="{FF2B5EF4-FFF2-40B4-BE49-F238E27FC236}">
                <a16:creationId xmlns:a16="http://schemas.microsoft.com/office/drawing/2014/main" id="{A374930E-FBA1-4A23-8F61-A45856819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47" y="1749353"/>
            <a:ext cx="7723695" cy="3604391"/>
          </a:xfrm>
          <a:prstGeom prst="rect">
            <a:avLst/>
          </a:prstGeom>
        </p:spPr>
      </p:pic>
    </p:spTree>
    <p:extLst>
      <p:ext uri="{BB962C8B-B14F-4D97-AF65-F5344CB8AC3E}">
        <p14:creationId xmlns:p14="http://schemas.microsoft.com/office/powerpoint/2010/main" val="14322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BDC5EA3-D549-49A5-9A04-4CD35EABD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6454" y="1037333"/>
            <a:ext cx="6328041" cy="4505628"/>
          </a:xfr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EECB207-F839-4A2F-B588-76532119104D}"/>
                  </a:ext>
                </a:extLst>
              </p:cNvPr>
              <p:cNvSpPr txBox="1"/>
              <p:nvPr/>
            </p:nvSpPr>
            <p:spPr>
              <a:xfrm>
                <a:off x="707010" y="820132"/>
                <a:ext cx="4553147" cy="3999941"/>
              </a:xfrm>
              <a:prstGeom prst="rect">
                <a:avLst/>
              </a:prstGeom>
              <a:noFill/>
            </p:spPr>
            <p:txBody>
              <a:bodyPr wrap="square" rtlCol="0">
                <a:spAutoFit/>
              </a:bodyPr>
              <a:lstStyle/>
              <a:p>
                <a:r>
                  <a:rPr lang="en-US" altLang="zh-CN" sz="2800" dirty="0"/>
                  <a:t>2.2.1 Decomposition</a:t>
                </a:r>
              </a:p>
              <a:p>
                <a:endParaRPr lang="en-US" altLang="zh-CN" sz="2800" dirty="0"/>
              </a:p>
              <a:p>
                <a:r>
                  <a:rPr lang="en-US" altLang="zh-CN" sz="2400" dirty="0"/>
                  <a:t>CNN: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𝐾</m:t>
                        </m:r>
                      </m:sup>
                    </m:sSup>
                  </m:oMath>
                </a14:m>
                <a:endParaRPr lang="en-US" altLang="zh-CN" sz="2400" dirty="0"/>
              </a:p>
              <a:p>
                <a:r>
                  <a:rPr lang="en-US" altLang="zh-CN" sz="2400" dirty="0"/>
                  <a:t>Suppose:</a:t>
                </a:r>
              </a:p>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h</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zh-CN" altLang="en-US"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𝐷</m:t>
                          </m:r>
                        </m:sup>
                      </m:sSup>
                    </m:oMath>
                  </m:oMathPara>
                </a14:m>
                <a:endParaRPr lang="en-US" altLang="zh-CN" sz="2400" dirty="0"/>
              </a:p>
              <a:p>
                <a:endParaRPr lang="en-US" altLang="zh-CN" sz="2400" dirty="0"/>
              </a:p>
              <a:p>
                <a:endParaRPr lang="en-US" altLang="zh-CN" sz="2400" dirty="0"/>
              </a:p>
              <a:p>
                <a:endParaRPr lang="en-US" altLang="zh-CN" sz="2400" dirty="0"/>
              </a:p>
              <a:p>
                <a:r>
                  <a:rPr lang="en-US" altLang="zh-CN" sz="2400" dirty="0"/>
                  <a:t>Set of directions :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𝐷</m:t>
                        </m:r>
                      </m:sup>
                    </m:sSup>
                  </m:oMath>
                </a14:m>
                <a:endParaRPr lang="en-US" altLang="zh-CN" sz="2400" dirty="0"/>
              </a:p>
              <a:p>
                <a:endParaRPr lang="zh-CN" altLang="en-US" sz="2400" dirty="0"/>
              </a:p>
            </p:txBody>
          </p:sp>
        </mc:Choice>
        <mc:Fallback>
          <p:sp>
            <p:nvSpPr>
              <p:cNvPr id="6" name="文本框 5">
                <a:extLst>
                  <a:ext uri="{FF2B5EF4-FFF2-40B4-BE49-F238E27FC236}">
                    <a16:creationId xmlns:a16="http://schemas.microsoft.com/office/drawing/2014/main" id="{DEECB207-F839-4A2F-B588-76532119104D}"/>
                  </a:ext>
                </a:extLst>
              </p:cNvPr>
              <p:cNvSpPr txBox="1">
                <a:spLocks noRot="1" noChangeAspect="1" noMove="1" noResize="1" noEditPoints="1" noAdjustHandles="1" noChangeArrowheads="1" noChangeShapeType="1" noTextEdit="1"/>
              </p:cNvSpPr>
              <p:nvPr/>
            </p:nvSpPr>
            <p:spPr>
              <a:xfrm>
                <a:off x="707010" y="820132"/>
                <a:ext cx="4553147" cy="3999941"/>
              </a:xfrm>
              <a:prstGeom prst="rect">
                <a:avLst/>
              </a:prstGeom>
              <a:blipFill>
                <a:blip r:embed="rId3"/>
                <a:stretch>
                  <a:fillRect l="-2811" t="-182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950081F-D91E-41ED-8E3B-1A905A0D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82" y="3042821"/>
            <a:ext cx="3930070" cy="963571"/>
          </a:xfrm>
          <a:prstGeom prst="rect">
            <a:avLst/>
          </a:prstGeom>
        </p:spPr>
      </p:pic>
      <p:pic>
        <p:nvPicPr>
          <p:cNvPr id="8" name="图片 7">
            <a:extLst>
              <a:ext uri="{FF2B5EF4-FFF2-40B4-BE49-F238E27FC236}">
                <a16:creationId xmlns:a16="http://schemas.microsoft.com/office/drawing/2014/main" id="{88B9AC83-0689-42AD-888B-B9B3DF0D8E02}"/>
              </a:ext>
            </a:extLst>
          </p:cNvPr>
          <p:cNvPicPr>
            <a:picLocks noChangeAspect="1"/>
          </p:cNvPicPr>
          <p:nvPr/>
        </p:nvPicPr>
        <p:blipFill rotWithShape="1">
          <a:blip r:embed="rId5">
            <a:extLst>
              <a:ext uri="{28A0092B-C50C-407E-A947-70E740481C1C}">
                <a14:useLocalDpi xmlns:a14="http://schemas.microsoft.com/office/drawing/2010/main" val="0"/>
              </a:ext>
            </a:extLst>
          </a:blip>
          <a:srcRect t="19267" r="2243" b="23777"/>
          <a:stretch/>
        </p:blipFill>
        <p:spPr>
          <a:xfrm>
            <a:off x="1044566" y="4617854"/>
            <a:ext cx="3441686" cy="404438"/>
          </a:xfrm>
          <a:prstGeom prst="rect">
            <a:avLst/>
          </a:prstGeom>
        </p:spPr>
      </p:pic>
      <p:pic>
        <p:nvPicPr>
          <p:cNvPr id="9" name="图片 8">
            <a:extLst>
              <a:ext uri="{FF2B5EF4-FFF2-40B4-BE49-F238E27FC236}">
                <a16:creationId xmlns:a16="http://schemas.microsoft.com/office/drawing/2014/main" id="{405D00EF-C22E-489A-B70C-1290EE2FB4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94" y="5786849"/>
            <a:ext cx="6248400" cy="657225"/>
          </a:xfrm>
          <a:prstGeom prst="rect">
            <a:avLst/>
          </a:prstGeom>
        </p:spPr>
      </p:pic>
      <p:pic>
        <p:nvPicPr>
          <p:cNvPr id="10" name="图片 9">
            <a:extLst>
              <a:ext uri="{FF2B5EF4-FFF2-40B4-BE49-F238E27FC236}">
                <a16:creationId xmlns:a16="http://schemas.microsoft.com/office/drawing/2014/main" id="{392B2506-300D-45C0-AE09-E1948641F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655" y="5654874"/>
            <a:ext cx="3555358" cy="573131"/>
          </a:xfrm>
          <a:prstGeom prst="rect">
            <a:avLst/>
          </a:prstGeom>
        </p:spPr>
      </p:pic>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4D73230C-8B73-4BE3-BFA3-31C5274E5175}"/>
                  </a:ext>
                </a:extLst>
              </p:cNvPr>
              <p:cNvSpPr/>
              <p:nvPr/>
            </p:nvSpPr>
            <p:spPr>
              <a:xfrm>
                <a:off x="8168247" y="6246808"/>
                <a:ext cx="1869806" cy="3945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sub>
                          </m:sSub>
                        </m:sub>
                      </m:sSub>
                      <m:r>
                        <a:rPr lang="en-US" altLang="zh-CN" i="1">
                          <a:latin typeface="Cambria Math" panose="02040503050406030204" pitchFamily="18" charset="0"/>
                        </a:rPr>
                        <m:t>]</m:t>
                      </m:r>
                    </m:oMath>
                  </m:oMathPara>
                </a14:m>
                <a:endParaRPr lang="zh-CN" altLang="en-US" dirty="0"/>
              </a:p>
            </p:txBody>
          </p:sp>
        </mc:Choice>
        <mc:Fallback>
          <p:sp>
            <p:nvSpPr>
              <p:cNvPr id="11" name="矩形 10">
                <a:extLst>
                  <a:ext uri="{FF2B5EF4-FFF2-40B4-BE49-F238E27FC236}">
                    <a16:creationId xmlns:a16="http://schemas.microsoft.com/office/drawing/2014/main" id="{4D73230C-8B73-4BE3-BFA3-31C5274E5175}"/>
                  </a:ext>
                </a:extLst>
              </p:cNvPr>
              <p:cNvSpPr>
                <a:spLocks noRot="1" noChangeAspect="1" noMove="1" noResize="1" noEditPoints="1" noAdjustHandles="1" noChangeArrowheads="1" noChangeShapeType="1" noTextEdit="1"/>
              </p:cNvSpPr>
              <p:nvPr/>
            </p:nvSpPr>
            <p:spPr>
              <a:xfrm>
                <a:off x="8168247" y="6246808"/>
                <a:ext cx="1869806" cy="394532"/>
              </a:xfrm>
              <a:prstGeom prst="rect">
                <a:avLst/>
              </a:prstGeom>
              <a:blipFill>
                <a:blip r:embed="rId8"/>
                <a:stretch>
                  <a:fillRect b="-109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173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6E3902C-C8EE-41BB-BB9C-301B065B59C9}"/>
                  </a:ext>
                </a:extLst>
              </p:cNvPr>
              <p:cNvSpPr>
                <a:spLocks noGrp="1"/>
              </p:cNvSpPr>
              <p:nvPr>
                <p:ph idx="1"/>
              </p:nvPr>
            </p:nvSpPr>
            <p:spPr>
              <a:xfrm>
                <a:off x="838200" y="358219"/>
                <a:ext cx="10515600" cy="5818744"/>
              </a:xfrm>
            </p:spPr>
            <p:txBody>
              <a:bodyPr/>
              <a:lstStyle/>
              <a:p>
                <a:r>
                  <a:rPr lang="en-US" altLang="zh-CN" dirty="0"/>
                  <a:t>2.2.2 Learning the Interpretable Basis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𝑐</m:t>
                        </m:r>
                      </m:sub>
                    </m:sSub>
                  </m:oMath>
                </a14:m>
                <a:r>
                  <a:rPr lang="en-US" altLang="zh-CN" dirty="0"/>
                  <a:t>)</a:t>
                </a:r>
              </a:p>
              <a:p>
                <a:endParaRPr lang="en-US" altLang="zh-CN" sz="2400" dirty="0"/>
              </a:p>
              <a:p>
                <a:endParaRPr lang="en-US" altLang="zh-CN" sz="2400" dirty="0"/>
              </a:p>
              <a:p>
                <a:r>
                  <a:rPr lang="en-US" altLang="zh-CN" sz="2400" dirty="0" err="1"/>
                  <a:t>DataSet</a:t>
                </a:r>
                <a:r>
                  <a:rPr lang="en-US" altLang="zh-CN" sz="2400" dirty="0"/>
                  <a:t>: </a:t>
                </a:r>
                <a:r>
                  <a:rPr lang="en-US" altLang="zh-CN" sz="2400" dirty="0" err="1"/>
                  <a:t>Broden</a:t>
                </a:r>
                <a:r>
                  <a:rPr lang="en-US" altLang="zh-CN" sz="2400" dirty="0"/>
                  <a:t> </a:t>
                </a:r>
              </a:p>
              <a:p>
                <a:r>
                  <a:rPr lang="en-US" altLang="zh-CN" sz="2400" dirty="0"/>
                  <a:t>For every concept c, train a logistic binary classifier: </a:t>
                </a:r>
              </a:p>
              <a:p>
                <a:endParaRPr lang="en-US" altLang="zh-CN" sz="2400" dirty="0"/>
              </a:p>
              <a:p>
                <a:r>
                  <a:rPr lang="en-US" altLang="zh-CN" sz="2400" dirty="0"/>
                  <a:t>to detect the presence of concept c</a:t>
                </a:r>
              </a:p>
              <a:p>
                <a:r>
                  <a:rPr lang="en-US" altLang="zh-CN" sz="2400" dirty="0"/>
                  <a:t>Standardize: </a:t>
                </a:r>
              </a:p>
              <a:p>
                <a:endParaRPr lang="en-US" altLang="zh-CN" sz="2400" dirty="0"/>
              </a:p>
              <a:p>
                <a:endParaRPr lang="en-US" altLang="zh-CN" dirty="0"/>
              </a:p>
            </p:txBody>
          </p:sp>
        </mc:Choice>
        <mc:Fallback>
          <p:sp>
            <p:nvSpPr>
              <p:cNvPr id="3" name="内容占位符 2">
                <a:extLst>
                  <a:ext uri="{FF2B5EF4-FFF2-40B4-BE49-F238E27FC236}">
                    <a16:creationId xmlns:a16="http://schemas.microsoft.com/office/drawing/2014/main" id="{66E3902C-C8EE-41BB-BB9C-301B065B59C9}"/>
                  </a:ext>
                </a:extLst>
              </p:cNvPr>
              <p:cNvSpPr>
                <a:spLocks noGrp="1" noRot="1" noChangeAspect="1" noMove="1" noResize="1" noEditPoints="1" noAdjustHandles="1" noChangeArrowheads="1" noChangeShapeType="1" noTextEdit="1"/>
              </p:cNvSpPr>
              <p:nvPr>
                <p:ph idx="1"/>
              </p:nvPr>
            </p:nvSpPr>
            <p:spPr>
              <a:xfrm>
                <a:off x="838200" y="358219"/>
                <a:ext cx="10515600" cy="5818744"/>
              </a:xfrm>
              <a:blipFill>
                <a:blip r:embed="rId2"/>
                <a:stretch>
                  <a:fillRect l="-1043" t="-188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3931D40-BE05-4C36-B0BE-3BA87CE76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587" y="2720222"/>
            <a:ext cx="3180578" cy="362344"/>
          </a:xfrm>
          <a:prstGeom prst="rect">
            <a:avLst/>
          </a:prstGeom>
        </p:spPr>
      </p:pic>
      <p:pic>
        <p:nvPicPr>
          <p:cNvPr id="5" name="图片 4">
            <a:extLst>
              <a:ext uri="{FF2B5EF4-FFF2-40B4-BE49-F238E27FC236}">
                <a16:creationId xmlns:a16="http://schemas.microsoft.com/office/drawing/2014/main" id="{7749E4D7-C02C-4736-A81C-37ED914F7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855" y="3604278"/>
            <a:ext cx="2792561" cy="342314"/>
          </a:xfrm>
          <a:prstGeom prst="rect">
            <a:avLst/>
          </a:prstGeom>
        </p:spPr>
      </p:pic>
    </p:spTree>
    <p:extLst>
      <p:ext uri="{BB962C8B-B14F-4D97-AF65-F5344CB8AC3E}">
        <p14:creationId xmlns:p14="http://schemas.microsoft.com/office/powerpoint/2010/main" val="3453616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0450FF-47A3-471B-AAC7-EDEF1B9130C2}"/>
              </a:ext>
            </a:extLst>
          </p:cNvPr>
          <p:cNvSpPr>
            <a:spLocks noGrp="1"/>
          </p:cNvSpPr>
          <p:nvPr>
            <p:ph idx="1"/>
          </p:nvPr>
        </p:nvSpPr>
        <p:spPr>
          <a:xfrm>
            <a:off x="838200" y="292231"/>
            <a:ext cx="10515600" cy="5884732"/>
          </a:xfrm>
        </p:spPr>
        <p:txBody>
          <a:bodyPr/>
          <a:lstStyle/>
          <a:p>
            <a:r>
              <a:rPr lang="en-US" altLang="zh-CN" dirty="0"/>
              <a:t>2.2.3 Explaining a Prediction via IBD</a:t>
            </a:r>
          </a:p>
          <a:p>
            <a:endParaRPr lang="zh-CN" altLang="en-US" dirty="0"/>
          </a:p>
        </p:txBody>
      </p:sp>
      <p:pic>
        <p:nvPicPr>
          <p:cNvPr id="4" name="图片 3">
            <a:extLst>
              <a:ext uri="{FF2B5EF4-FFF2-40B4-BE49-F238E27FC236}">
                <a16:creationId xmlns:a16="http://schemas.microsoft.com/office/drawing/2014/main" id="{BE20B4D5-EA9C-4A04-B12E-F52C89171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077" y="1552022"/>
            <a:ext cx="6139845" cy="1495956"/>
          </a:xfrm>
          <a:prstGeom prst="rect">
            <a:avLst/>
          </a:prstGeom>
        </p:spPr>
      </p:pic>
      <p:pic>
        <p:nvPicPr>
          <p:cNvPr id="5" name="图片 4">
            <a:extLst>
              <a:ext uri="{FF2B5EF4-FFF2-40B4-BE49-F238E27FC236}">
                <a16:creationId xmlns:a16="http://schemas.microsoft.com/office/drawing/2014/main" id="{0CA385AD-B952-4B13-A524-1A9E66AA0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052" y="3703025"/>
            <a:ext cx="2947223" cy="1070913"/>
          </a:xfrm>
          <a:prstGeom prst="rect">
            <a:avLst/>
          </a:prstGeom>
        </p:spPr>
      </p:pic>
    </p:spTree>
    <p:extLst>
      <p:ext uri="{BB962C8B-B14F-4D97-AF65-F5344CB8AC3E}">
        <p14:creationId xmlns:p14="http://schemas.microsoft.com/office/powerpoint/2010/main" val="4612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DCF1532-F7AA-41D6-9CBD-74A02BE865CA}"/>
              </a:ext>
            </a:extLst>
          </p:cNvPr>
          <p:cNvSpPr>
            <a:spLocks noGrp="1"/>
          </p:cNvSpPr>
          <p:nvPr>
            <p:ph idx="1"/>
          </p:nvPr>
        </p:nvSpPr>
        <p:spPr>
          <a:xfrm>
            <a:off x="838198" y="443059"/>
            <a:ext cx="10653075" cy="5762184"/>
          </a:xfrm>
        </p:spPr>
        <p:txBody>
          <a:bodyPr/>
          <a:lstStyle/>
          <a:p>
            <a:r>
              <a:rPr lang="en-US" altLang="zh-CN" dirty="0"/>
              <a:t>2.3 Experiments</a:t>
            </a:r>
          </a:p>
          <a:p>
            <a:r>
              <a:rPr lang="en-US" altLang="zh-CN" dirty="0"/>
              <a:t>(1) Explaining Classification Decision Boundaries(for different CNNs)</a:t>
            </a:r>
            <a:endParaRPr lang="zh-CN" altLang="en-US" dirty="0"/>
          </a:p>
        </p:txBody>
      </p:sp>
      <p:pic>
        <p:nvPicPr>
          <p:cNvPr id="5" name="图片 4">
            <a:extLst>
              <a:ext uri="{FF2B5EF4-FFF2-40B4-BE49-F238E27FC236}">
                <a16:creationId xmlns:a16="http://schemas.microsoft.com/office/drawing/2014/main" id="{AAE110C6-EE8E-4552-972B-2619A4722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740" y="1544087"/>
            <a:ext cx="6912520" cy="4661156"/>
          </a:xfrm>
          <a:prstGeom prst="rect">
            <a:avLst/>
          </a:prstGeom>
        </p:spPr>
      </p:pic>
    </p:spTree>
    <p:extLst>
      <p:ext uri="{BB962C8B-B14F-4D97-AF65-F5344CB8AC3E}">
        <p14:creationId xmlns:p14="http://schemas.microsoft.com/office/powerpoint/2010/main" val="517866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2CD806-8843-4F7F-B4A6-350C00675F72}"/>
              </a:ext>
            </a:extLst>
          </p:cNvPr>
          <p:cNvSpPr>
            <a:spLocks noGrp="1"/>
          </p:cNvSpPr>
          <p:nvPr>
            <p:ph idx="1"/>
          </p:nvPr>
        </p:nvSpPr>
        <p:spPr>
          <a:xfrm>
            <a:off x="461127" y="390829"/>
            <a:ext cx="10515600" cy="5752757"/>
          </a:xfrm>
        </p:spPr>
        <p:txBody>
          <a:bodyPr/>
          <a:lstStyle/>
          <a:p>
            <a:r>
              <a:rPr lang="en-US" altLang="zh-CN" dirty="0"/>
              <a:t>(2) Explaining Image Predictions </a:t>
            </a:r>
            <a:endParaRPr lang="zh-CN" altLang="en-US" dirty="0"/>
          </a:p>
        </p:txBody>
      </p:sp>
      <p:pic>
        <p:nvPicPr>
          <p:cNvPr id="5" name="图片 4">
            <a:extLst>
              <a:ext uri="{FF2B5EF4-FFF2-40B4-BE49-F238E27FC236}">
                <a16:creationId xmlns:a16="http://schemas.microsoft.com/office/drawing/2014/main" id="{5C6FCC98-261A-4219-8C56-6206737EA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543" y="874670"/>
            <a:ext cx="6020914" cy="5983330"/>
          </a:xfrm>
          <a:prstGeom prst="rect">
            <a:avLst/>
          </a:prstGeom>
        </p:spPr>
      </p:pic>
    </p:spTree>
    <p:extLst>
      <p:ext uri="{BB962C8B-B14F-4D97-AF65-F5344CB8AC3E}">
        <p14:creationId xmlns:p14="http://schemas.microsoft.com/office/powerpoint/2010/main" val="4250833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F4E78EB-A4CA-4280-B650-31FAEB2B5CAF}"/>
              </a:ext>
            </a:extLst>
          </p:cNvPr>
          <p:cNvSpPr txBox="1"/>
          <p:nvPr/>
        </p:nvSpPr>
        <p:spPr>
          <a:xfrm>
            <a:off x="1115500" y="1423447"/>
            <a:ext cx="1904214" cy="954107"/>
          </a:xfrm>
          <a:prstGeom prst="rect">
            <a:avLst/>
          </a:prstGeom>
          <a:noFill/>
        </p:spPr>
        <p:txBody>
          <a:bodyPr wrap="square" rtlCol="0">
            <a:spAutoFit/>
          </a:bodyPr>
          <a:lstStyle/>
          <a:p>
            <a:r>
              <a:rPr lang="en-US" altLang="zh-CN" sz="2800" dirty="0"/>
              <a:t>(3) Human </a:t>
            </a:r>
          </a:p>
          <a:p>
            <a:r>
              <a:rPr lang="en-US" altLang="zh-CN" sz="2800" dirty="0"/>
              <a:t>Evaluation</a:t>
            </a:r>
            <a:endParaRPr lang="zh-CN" altLang="en-US" sz="2800" dirty="0"/>
          </a:p>
        </p:txBody>
      </p:sp>
      <p:pic>
        <p:nvPicPr>
          <p:cNvPr id="5" name="图片 4">
            <a:extLst>
              <a:ext uri="{FF2B5EF4-FFF2-40B4-BE49-F238E27FC236}">
                <a16:creationId xmlns:a16="http://schemas.microsoft.com/office/drawing/2014/main" id="{2ABC4897-2E21-4BCE-ADDE-C06C66569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699" y="216816"/>
            <a:ext cx="7195801" cy="3185557"/>
          </a:xfrm>
          <a:prstGeom prst="rect">
            <a:avLst/>
          </a:prstGeom>
        </p:spPr>
      </p:pic>
      <p:pic>
        <p:nvPicPr>
          <p:cNvPr id="7" name="图片 6">
            <a:extLst>
              <a:ext uri="{FF2B5EF4-FFF2-40B4-BE49-F238E27FC236}">
                <a16:creationId xmlns:a16="http://schemas.microsoft.com/office/drawing/2014/main" id="{EB4EACE5-DB8C-4B6E-A5EF-2A929A36E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147" y="3523266"/>
            <a:ext cx="6352691" cy="3117918"/>
          </a:xfrm>
          <a:prstGeom prst="rect">
            <a:avLst/>
          </a:prstGeom>
        </p:spPr>
      </p:pic>
    </p:spTree>
    <p:extLst>
      <p:ext uri="{BB962C8B-B14F-4D97-AF65-F5344CB8AC3E}">
        <p14:creationId xmlns:p14="http://schemas.microsoft.com/office/powerpoint/2010/main" val="99393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2A193-48E6-4DD4-83E8-2AE9CF54021D}"/>
              </a:ext>
            </a:extLst>
          </p:cNvPr>
          <p:cNvSpPr>
            <a:spLocks noGrp="1"/>
          </p:cNvSpPr>
          <p:nvPr>
            <p:ph type="title"/>
          </p:nvPr>
        </p:nvSpPr>
        <p:spPr>
          <a:xfrm>
            <a:off x="923042" y="1128696"/>
            <a:ext cx="10898171" cy="1460500"/>
          </a:xfrm>
        </p:spPr>
        <p:txBody>
          <a:bodyPr>
            <a:normAutofit fontScale="90000"/>
          </a:bodyPr>
          <a:lstStyle/>
          <a:p>
            <a:r>
              <a:rPr lang="en-US" altLang="zh-CN" sz="3600" dirty="0"/>
              <a:t>3. Interpretable Representation Learning for Visual Intelligence</a:t>
            </a:r>
            <a:br>
              <a:rPr lang="en-US" altLang="zh-CN" sz="3600" dirty="0"/>
            </a:br>
            <a:br>
              <a:rPr lang="en-US" altLang="zh-CN" sz="3600" dirty="0"/>
            </a:br>
            <a:r>
              <a:rPr lang="en-US" altLang="zh-CN" sz="3600" dirty="0"/>
              <a:t>			(</a:t>
            </a:r>
            <a:r>
              <a:rPr lang="en-US" altLang="zh-CN" sz="3600" dirty="0" err="1"/>
              <a:t>phd</a:t>
            </a:r>
            <a:r>
              <a:rPr lang="en-US" altLang="zh-CN" sz="3600" dirty="0"/>
              <a:t> thesis, </a:t>
            </a:r>
            <a:r>
              <a:rPr lang="en-US" altLang="zh-CN" sz="3600" dirty="0" err="1"/>
              <a:t>Bolei</a:t>
            </a:r>
            <a:r>
              <a:rPr lang="en-US" altLang="zh-CN" sz="3600" dirty="0"/>
              <a:t> Zhou)</a:t>
            </a:r>
            <a:endParaRPr lang="zh-CN" altLang="en-US" sz="3600" dirty="0"/>
          </a:p>
        </p:txBody>
      </p:sp>
      <p:sp>
        <p:nvSpPr>
          <p:cNvPr id="3" name="内容占位符 2">
            <a:extLst>
              <a:ext uri="{FF2B5EF4-FFF2-40B4-BE49-F238E27FC236}">
                <a16:creationId xmlns:a16="http://schemas.microsoft.com/office/drawing/2014/main" id="{29C19066-DA35-45B6-A9B1-49102CEEBA6F}"/>
              </a:ext>
            </a:extLst>
          </p:cNvPr>
          <p:cNvSpPr>
            <a:spLocks noGrp="1"/>
          </p:cNvSpPr>
          <p:nvPr>
            <p:ph idx="1"/>
          </p:nvPr>
        </p:nvSpPr>
        <p:spPr>
          <a:xfrm>
            <a:off x="1541283" y="2881428"/>
            <a:ext cx="10515600" cy="4351338"/>
          </a:xfrm>
        </p:spPr>
        <p:txBody>
          <a:bodyPr/>
          <a:lstStyle/>
          <a:p>
            <a:endParaRPr lang="en-US" altLang="zh-CN" dirty="0"/>
          </a:p>
          <a:p>
            <a:r>
              <a:rPr lang="en-US" altLang="zh-CN" dirty="0"/>
              <a:t>https://m.youtube.com/watch?v=J7Zz_33ZeJc</a:t>
            </a:r>
            <a:endParaRPr lang="zh-CN" altLang="en-US" dirty="0"/>
          </a:p>
        </p:txBody>
      </p:sp>
    </p:spTree>
    <p:extLst>
      <p:ext uri="{BB962C8B-B14F-4D97-AF65-F5344CB8AC3E}">
        <p14:creationId xmlns:p14="http://schemas.microsoft.com/office/powerpoint/2010/main" val="169135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8048E-1C09-493C-BA59-085CB0DD17CF}"/>
              </a:ext>
            </a:extLst>
          </p:cNvPr>
          <p:cNvSpPr>
            <a:spLocks noGrp="1"/>
          </p:cNvSpPr>
          <p:nvPr>
            <p:ph type="title"/>
          </p:nvPr>
        </p:nvSpPr>
        <p:spPr/>
        <p:txBody>
          <a:bodyPr>
            <a:normAutofit/>
          </a:bodyPr>
          <a:lstStyle/>
          <a:p>
            <a:r>
              <a:rPr lang="en-US" altLang="zh-CN" sz="3600" dirty="0"/>
              <a:t>4.</a:t>
            </a:r>
            <a:r>
              <a:rPr lang="zh-CN" altLang="en-US" sz="3600" dirty="0"/>
              <a:t> </a:t>
            </a:r>
            <a:r>
              <a:rPr lang="en-US" altLang="zh-CN" sz="3600" dirty="0"/>
              <a:t>Game-Theoretic interpretability</a:t>
            </a:r>
            <a:endParaRPr lang="zh-CN" altLang="en-US" sz="3600" dirty="0"/>
          </a:p>
        </p:txBody>
      </p:sp>
      <p:sp>
        <p:nvSpPr>
          <p:cNvPr id="3" name="内容占位符 2">
            <a:extLst>
              <a:ext uri="{FF2B5EF4-FFF2-40B4-BE49-F238E27FC236}">
                <a16:creationId xmlns:a16="http://schemas.microsoft.com/office/drawing/2014/main" id="{8D2FBEC9-5796-402B-A4E6-2A6B72367BD4}"/>
              </a:ext>
            </a:extLst>
          </p:cNvPr>
          <p:cNvSpPr>
            <a:spLocks noGrp="1"/>
          </p:cNvSpPr>
          <p:nvPr>
            <p:ph idx="1"/>
          </p:nvPr>
        </p:nvSpPr>
        <p:spPr>
          <a:xfrm>
            <a:off x="838200" y="2306392"/>
            <a:ext cx="10515600" cy="4351338"/>
          </a:xfrm>
        </p:spPr>
        <p:txBody>
          <a:bodyPr/>
          <a:lstStyle/>
          <a:p>
            <a:r>
              <a:rPr lang="en-US" altLang="zh-CN" dirty="0"/>
              <a:t>Game-Theoretic Interpretability for Temporal Modeling</a:t>
            </a:r>
          </a:p>
          <a:p>
            <a:endParaRPr lang="en-US" altLang="zh-CN" dirty="0"/>
          </a:p>
          <a:p>
            <a:r>
              <a:rPr lang="en-US" altLang="zh-CN" dirty="0"/>
              <a:t>Functional Transparency for Structured Data: a Game-Theoretic Approach</a:t>
            </a:r>
          </a:p>
          <a:p>
            <a:endParaRPr lang="en-US" altLang="zh-CN" dirty="0"/>
          </a:p>
          <a:p>
            <a:endParaRPr lang="zh-CN" altLang="en-US" dirty="0"/>
          </a:p>
        </p:txBody>
      </p:sp>
    </p:spTree>
    <p:extLst>
      <p:ext uri="{BB962C8B-B14F-4D97-AF65-F5344CB8AC3E}">
        <p14:creationId xmlns:p14="http://schemas.microsoft.com/office/powerpoint/2010/main" val="260633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8BB5ED-D1E3-4C17-8DC3-D986E017943C}"/>
              </a:ext>
            </a:extLst>
          </p:cNvPr>
          <p:cNvSpPr>
            <a:spLocks noGrp="1"/>
          </p:cNvSpPr>
          <p:nvPr>
            <p:ph idx="1"/>
          </p:nvPr>
        </p:nvSpPr>
        <p:spPr>
          <a:xfrm>
            <a:off x="838200" y="556181"/>
            <a:ext cx="10515600" cy="5620782"/>
          </a:xfrm>
        </p:spPr>
        <p:txBody>
          <a:bodyPr>
            <a:normAutofit lnSpcReduction="10000"/>
          </a:bodyPr>
          <a:lstStyle/>
          <a:p>
            <a:r>
              <a:rPr lang="en-US" altLang="zh-CN" dirty="0"/>
              <a:t>4.1 Introduction</a:t>
            </a:r>
          </a:p>
          <a:p>
            <a:endParaRPr lang="en-US" altLang="zh-CN" sz="2400" dirty="0"/>
          </a:p>
          <a:p>
            <a:r>
              <a:rPr lang="en-US" altLang="zh-CN" sz="2400" dirty="0"/>
              <a:t>Functional transparency: to guide models to adopt a desirable local behavior yet allowing them to be more flexible globally</a:t>
            </a:r>
          </a:p>
          <a:p>
            <a:endParaRPr lang="en-US" altLang="zh-CN" sz="2400" dirty="0"/>
          </a:p>
          <a:p>
            <a:r>
              <a:rPr lang="en-US" altLang="zh-CN" sz="2400" dirty="0"/>
              <a:t>Contribution:</a:t>
            </a:r>
          </a:p>
          <a:p>
            <a:r>
              <a:rPr lang="en-US" altLang="zh-CN" sz="2400" dirty="0"/>
              <a:t>1. A novel game-theoretic approach to transparency, applicable to a wide range of prediction models, architectures, and local transparency classes, without requiring differentiability</a:t>
            </a:r>
          </a:p>
          <a:p>
            <a:r>
              <a:rPr lang="en-US" altLang="zh-CN" sz="2400" dirty="0"/>
              <a:t>2. Analysis on the effective size of the local regions and establishing equilibria pertaining to different game formulations</a:t>
            </a:r>
          </a:p>
          <a:p>
            <a:r>
              <a:rPr lang="en-US" altLang="zh-CN" sz="2400" dirty="0"/>
              <a:t>3. Illustration of deep models across several tasks, from chemical property prediction, physical component modeling, to molecule representation learning</a:t>
            </a:r>
          </a:p>
          <a:p>
            <a:endParaRPr lang="en-US" altLang="zh-CN" sz="2400" dirty="0"/>
          </a:p>
        </p:txBody>
      </p:sp>
    </p:spTree>
    <p:extLst>
      <p:ext uri="{BB962C8B-B14F-4D97-AF65-F5344CB8AC3E}">
        <p14:creationId xmlns:p14="http://schemas.microsoft.com/office/powerpoint/2010/main" val="309237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7CF86-B014-46D5-97FF-9366C8229F50}"/>
              </a:ext>
            </a:extLst>
          </p:cNvPr>
          <p:cNvSpPr>
            <a:spLocks noGrp="1"/>
          </p:cNvSpPr>
          <p:nvPr>
            <p:ph type="title"/>
          </p:nvPr>
        </p:nvSpPr>
        <p:spPr>
          <a:xfrm>
            <a:off x="838200" y="365125"/>
            <a:ext cx="10813330" cy="1325563"/>
          </a:xfrm>
        </p:spPr>
        <p:txBody>
          <a:bodyPr>
            <a:noAutofit/>
          </a:bodyPr>
          <a:lstStyle/>
          <a:p>
            <a:r>
              <a:rPr lang="en-US" altLang="zh-CN" sz="3600" dirty="0"/>
              <a:t>1. Network Dissection: Quantifying Interpretability of Deep Visual Representations</a:t>
            </a:r>
            <a:endParaRPr lang="zh-CN" altLang="en-US" sz="3600" dirty="0"/>
          </a:p>
        </p:txBody>
      </p:sp>
      <p:sp>
        <p:nvSpPr>
          <p:cNvPr id="3" name="内容占位符 2">
            <a:extLst>
              <a:ext uri="{FF2B5EF4-FFF2-40B4-BE49-F238E27FC236}">
                <a16:creationId xmlns:a16="http://schemas.microsoft.com/office/drawing/2014/main" id="{4684A0A0-0BB4-4463-B026-72591EFAFA6C}"/>
              </a:ext>
            </a:extLst>
          </p:cNvPr>
          <p:cNvSpPr>
            <a:spLocks noGrp="1"/>
          </p:cNvSpPr>
          <p:nvPr>
            <p:ph idx="1"/>
          </p:nvPr>
        </p:nvSpPr>
        <p:spPr/>
        <p:txBody>
          <a:bodyPr/>
          <a:lstStyle/>
          <a:p>
            <a:r>
              <a:rPr lang="en-US" altLang="zh-CN" dirty="0"/>
              <a:t>1.1 Introduction</a:t>
            </a:r>
          </a:p>
          <a:p>
            <a:r>
              <a:rPr lang="en-US" altLang="zh-CN" sz="2400" dirty="0"/>
              <a:t>Propose a general framework called Network Dissection for quantifying the interpretability of latent representations of CNNs</a:t>
            </a:r>
          </a:p>
          <a:p>
            <a:r>
              <a:rPr lang="en-US" altLang="zh-CN" sz="2400" dirty="0"/>
              <a:t>“Disentangled representations”</a:t>
            </a:r>
          </a:p>
          <a:p>
            <a:endParaRPr lang="en-US" altLang="zh-CN" sz="2400" dirty="0"/>
          </a:p>
          <a:p>
            <a:endParaRPr lang="zh-CN" altLang="en-US" sz="2400" dirty="0"/>
          </a:p>
        </p:txBody>
      </p:sp>
      <p:pic>
        <p:nvPicPr>
          <p:cNvPr id="5" name="图片 4">
            <a:extLst>
              <a:ext uri="{FF2B5EF4-FFF2-40B4-BE49-F238E27FC236}">
                <a16:creationId xmlns:a16="http://schemas.microsoft.com/office/drawing/2014/main" id="{4B0D40A5-94DF-440D-9BB0-7C2630217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15" y="3773733"/>
            <a:ext cx="5956970" cy="2179948"/>
          </a:xfrm>
          <a:prstGeom prst="rect">
            <a:avLst/>
          </a:prstGeom>
        </p:spPr>
      </p:pic>
    </p:spTree>
    <p:extLst>
      <p:ext uri="{BB962C8B-B14F-4D97-AF65-F5344CB8AC3E}">
        <p14:creationId xmlns:p14="http://schemas.microsoft.com/office/powerpoint/2010/main" val="11200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ACBEBA0-B298-493A-A3E6-F5E37C0CF7C0}"/>
                  </a:ext>
                </a:extLst>
              </p:cNvPr>
              <p:cNvSpPr>
                <a:spLocks noGrp="1"/>
              </p:cNvSpPr>
              <p:nvPr>
                <p:ph idx="1"/>
              </p:nvPr>
            </p:nvSpPr>
            <p:spPr>
              <a:xfrm>
                <a:off x="838200" y="443061"/>
                <a:ext cx="10515600" cy="5733902"/>
              </a:xfrm>
            </p:spPr>
            <p:txBody>
              <a:bodyPr/>
              <a:lstStyle/>
              <a:p>
                <a:r>
                  <a:rPr lang="en-US" altLang="zh-CN" dirty="0"/>
                  <a:t>4.2 Methodology</a:t>
                </a:r>
              </a:p>
              <a:p>
                <a:r>
                  <a:rPr lang="en-US" altLang="zh-CN" sz="2400" dirty="0"/>
                  <a:t>Dataset: </a:t>
                </a:r>
              </a:p>
              <a:p>
                <a:r>
                  <a:rPr lang="en-US" altLang="zh-CN" sz="2400" dirty="0"/>
                  <a:t>Predictive function f (predictor): </a:t>
                </a:r>
              </a:p>
              <a:p>
                <a:r>
                  <a:rPr lang="en-US" altLang="zh-CN" sz="2400" dirty="0"/>
                  <a:t>Transparent(simpler) function g (witness): </a:t>
                </a:r>
              </a:p>
              <a:p>
                <a:r>
                  <a:rPr lang="en-US" altLang="zh-CN" sz="2400" dirty="0"/>
                  <a:t>Deviation function: </a:t>
                </a:r>
              </a:p>
              <a:p>
                <a:endParaRPr lang="en-US" altLang="zh-CN" sz="2400" dirty="0"/>
              </a:p>
              <a:p>
                <a:r>
                  <a:rPr lang="en-US" altLang="zh-CN" dirty="0"/>
                  <a:t>4.2.1 Game-Theoretic Transparency</a:t>
                </a:r>
              </a:p>
              <a:p>
                <a:r>
                  <a:rPr lang="en-US" altLang="zh-CN" sz="2400" dirty="0"/>
                  <a:t>Define local transparency over a local neighborhood around an observed point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en-US" altLang="zh-CN" sz="2400" b="0" dirty="0"/>
                  <a:t>:</a:t>
                </a:r>
              </a:p>
              <a:p>
                <a:endParaRPr lang="en-US" altLang="zh-CN" sz="2400" b="0" dirty="0"/>
              </a:p>
            </p:txBody>
          </p:sp>
        </mc:Choice>
        <mc:Fallback>
          <p:sp>
            <p:nvSpPr>
              <p:cNvPr id="3" name="内容占位符 2">
                <a:extLst>
                  <a:ext uri="{FF2B5EF4-FFF2-40B4-BE49-F238E27FC236}">
                    <a16:creationId xmlns:a16="http://schemas.microsoft.com/office/drawing/2014/main" id="{0ACBEBA0-B298-493A-A3E6-F5E37C0CF7C0}"/>
                  </a:ext>
                </a:extLst>
              </p:cNvPr>
              <p:cNvSpPr>
                <a:spLocks noGrp="1" noRot="1" noChangeAspect="1" noMove="1" noResize="1" noEditPoints="1" noAdjustHandles="1" noChangeArrowheads="1" noChangeShapeType="1" noTextEdit="1"/>
              </p:cNvSpPr>
              <p:nvPr>
                <p:ph idx="1"/>
              </p:nvPr>
            </p:nvSpPr>
            <p:spPr>
              <a:xfrm>
                <a:off x="838200" y="443061"/>
                <a:ext cx="10515600" cy="5733902"/>
              </a:xfrm>
              <a:blipFill>
                <a:blip r:embed="rId2"/>
                <a:stretch>
                  <a:fillRect l="-1043" t="-20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B8009CC-AC65-49D6-92EC-82C64CBDF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1049" y="995019"/>
            <a:ext cx="1895475" cy="361950"/>
          </a:xfrm>
          <a:prstGeom prst="rect">
            <a:avLst/>
          </a:prstGeom>
        </p:spPr>
      </p:pic>
      <p:pic>
        <p:nvPicPr>
          <p:cNvPr id="7" name="图片 6">
            <a:extLst>
              <a:ext uri="{FF2B5EF4-FFF2-40B4-BE49-F238E27FC236}">
                <a16:creationId xmlns:a16="http://schemas.microsoft.com/office/drawing/2014/main" id="{60ACDD91-83AF-4B7A-A66B-AD5DC3C0D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247" y="1456932"/>
            <a:ext cx="1771650" cy="361950"/>
          </a:xfrm>
          <a:prstGeom prst="rect">
            <a:avLst/>
          </a:prstGeom>
        </p:spPr>
      </p:pic>
      <p:pic>
        <p:nvPicPr>
          <p:cNvPr id="9" name="图片 8">
            <a:extLst>
              <a:ext uri="{FF2B5EF4-FFF2-40B4-BE49-F238E27FC236}">
                <a16:creationId xmlns:a16="http://schemas.microsoft.com/office/drawing/2014/main" id="{ED9273E7-3495-40A1-B806-41C95B66AE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613" y="1942756"/>
            <a:ext cx="1657350" cy="295275"/>
          </a:xfrm>
          <a:prstGeom prst="rect">
            <a:avLst/>
          </a:prstGeom>
        </p:spPr>
      </p:pic>
      <p:pic>
        <p:nvPicPr>
          <p:cNvPr id="11" name="图片 10">
            <a:extLst>
              <a:ext uri="{FF2B5EF4-FFF2-40B4-BE49-F238E27FC236}">
                <a16:creationId xmlns:a16="http://schemas.microsoft.com/office/drawing/2014/main" id="{8B67E23F-CAC6-4A7C-BA65-503B012AB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299" y="2370840"/>
            <a:ext cx="5648325" cy="342900"/>
          </a:xfrm>
          <a:prstGeom prst="rect">
            <a:avLst/>
          </a:prstGeom>
        </p:spPr>
      </p:pic>
      <p:pic>
        <p:nvPicPr>
          <p:cNvPr id="13" name="图片 12">
            <a:extLst>
              <a:ext uri="{FF2B5EF4-FFF2-40B4-BE49-F238E27FC236}">
                <a16:creationId xmlns:a16="http://schemas.microsoft.com/office/drawing/2014/main" id="{43AE7AAD-96BC-45D9-8784-7701728A6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8653" y="4647215"/>
            <a:ext cx="4923260" cy="901442"/>
          </a:xfrm>
          <a:prstGeom prst="rect">
            <a:avLst/>
          </a:prstGeom>
        </p:spPr>
      </p:pic>
    </p:spTree>
    <p:extLst>
      <p:ext uri="{BB962C8B-B14F-4D97-AF65-F5344CB8AC3E}">
        <p14:creationId xmlns:p14="http://schemas.microsoft.com/office/powerpoint/2010/main" val="197664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1E4737-E36A-4DEE-8B10-401664766ED3}"/>
              </a:ext>
            </a:extLst>
          </p:cNvPr>
          <p:cNvSpPr>
            <a:spLocks noGrp="1"/>
          </p:cNvSpPr>
          <p:nvPr>
            <p:ph idx="1"/>
          </p:nvPr>
        </p:nvSpPr>
        <p:spPr>
          <a:xfrm>
            <a:off x="838200" y="509047"/>
            <a:ext cx="10515600" cy="5667915"/>
          </a:xfrm>
        </p:spPr>
        <p:txBody>
          <a:bodyPr>
            <a:normAutofit/>
          </a:bodyPr>
          <a:lstStyle/>
          <a:p>
            <a:pPr marL="0" indent="0">
              <a:buNone/>
            </a:pPr>
            <a:r>
              <a:rPr lang="en-US" altLang="zh-CN" sz="2400" dirty="0"/>
              <a:t>Uniform criterion:</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Symmetric game: </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Asymmetric game: </a:t>
            </a:r>
          </a:p>
          <a:p>
            <a:pPr marL="0" indent="0">
              <a:buNone/>
            </a:pPr>
            <a:endParaRPr lang="en-US" altLang="zh-CN" sz="2400" dirty="0"/>
          </a:p>
        </p:txBody>
      </p:sp>
      <p:pic>
        <p:nvPicPr>
          <p:cNvPr id="7" name="图片 6">
            <a:extLst>
              <a:ext uri="{FF2B5EF4-FFF2-40B4-BE49-F238E27FC236}">
                <a16:creationId xmlns:a16="http://schemas.microsoft.com/office/drawing/2014/main" id="{7B49E8EB-ADC9-433F-B5B3-3E4D4638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245" y="921372"/>
            <a:ext cx="5136797" cy="1453004"/>
          </a:xfrm>
          <a:prstGeom prst="rect">
            <a:avLst/>
          </a:prstGeom>
        </p:spPr>
      </p:pic>
      <p:pic>
        <p:nvPicPr>
          <p:cNvPr id="9" name="图片 8">
            <a:extLst>
              <a:ext uri="{FF2B5EF4-FFF2-40B4-BE49-F238E27FC236}">
                <a16:creationId xmlns:a16="http://schemas.microsoft.com/office/drawing/2014/main" id="{776ECB7A-FD88-47EE-BD99-BC7301F93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208" y="2837137"/>
            <a:ext cx="4531124" cy="1521583"/>
          </a:xfrm>
          <a:prstGeom prst="rect">
            <a:avLst/>
          </a:prstGeom>
        </p:spPr>
      </p:pic>
      <p:pic>
        <p:nvPicPr>
          <p:cNvPr id="11" name="图片 10">
            <a:extLst>
              <a:ext uri="{FF2B5EF4-FFF2-40B4-BE49-F238E27FC236}">
                <a16:creationId xmlns:a16="http://schemas.microsoft.com/office/drawing/2014/main" id="{2C9DBE1F-CA15-4B5D-9384-B1D2094E6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525" y="4900441"/>
            <a:ext cx="5314950" cy="866775"/>
          </a:xfrm>
          <a:prstGeom prst="rect">
            <a:avLst/>
          </a:prstGeom>
        </p:spPr>
      </p:pic>
    </p:spTree>
    <p:extLst>
      <p:ext uri="{BB962C8B-B14F-4D97-AF65-F5344CB8AC3E}">
        <p14:creationId xmlns:p14="http://schemas.microsoft.com/office/powerpoint/2010/main" val="177215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1A7711-ABCE-489A-9CDA-ED0DC5BEDE15}"/>
              </a:ext>
            </a:extLst>
          </p:cNvPr>
          <p:cNvSpPr>
            <a:spLocks noGrp="1"/>
          </p:cNvSpPr>
          <p:nvPr>
            <p:ph idx="1"/>
          </p:nvPr>
        </p:nvSpPr>
        <p:spPr>
          <a:xfrm>
            <a:off x="838200" y="499621"/>
            <a:ext cx="10515600" cy="5677342"/>
          </a:xfrm>
        </p:spPr>
        <p:txBody>
          <a:bodyPr/>
          <a:lstStyle/>
          <a:p>
            <a:r>
              <a:rPr lang="en-US" altLang="zh-CN" dirty="0"/>
              <a:t>3.2.2 Analysis</a:t>
            </a:r>
          </a:p>
          <a:p>
            <a:r>
              <a:rPr lang="en-US" altLang="zh-CN" dirty="0"/>
              <a:t>Neighborhood size:</a:t>
            </a:r>
          </a:p>
          <a:p>
            <a:endParaRPr lang="en-US" altLang="zh-CN" dirty="0"/>
          </a:p>
          <a:p>
            <a:endParaRPr lang="en-US" altLang="zh-CN" dirty="0"/>
          </a:p>
          <a:p>
            <a:endParaRPr lang="en-US" altLang="zh-CN" dirty="0"/>
          </a:p>
          <a:p>
            <a:r>
              <a:rPr lang="en-US" altLang="zh-CN" dirty="0"/>
              <a:t>Equilibrium solutions</a:t>
            </a:r>
            <a:r>
              <a:rPr lang="zh-CN" altLang="en-US" dirty="0"/>
              <a:t>：</a:t>
            </a:r>
            <a:endParaRPr lang="en-US" altLang="zh-CN" dirty="0"/>
          </a:p>
          <a:p>
            <a:endParaRPr lang="en-US" altLang="zh-CN" dirty="0"/>
          </a:p>
        </p:txBody>
      </p:sp>
      <p:pic>
        <p:nvPicPr>
          <p:cNvPr id="4" name="图片 3">
            <a:extLst>
              <a:ext uri="{FF2B5EF4-FFF2-40B4-BE49-F238E27FC236}">
                <a16:creationId xmlns:a16="http://schemas.microsoft.com/office/drawing/2014/main" id="{4F162003-1204-49D3-821E-09C5BCB11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63" y="1522477"/>
            <a:ext cx="4802515" cy="1365327"/>
          </a:xfrm>
          <a:prstGeom prst="rect">
            <a:avLst/>
          </a:prstGeom>
        </p:spPr>
      </p:pic>
      <p:pic>
        <p:nvPicPr>
          <p:cNvPr id="6" name="图片 5">
            <a:extLst>
              <a:ext uri="{FF2B5EF4-FFF2-40B4-BE49-F238E27FC236}">
                <a16:creationId xmlns:a16="http://schemas.microsoft.com/office/drawing/2014/main" id="{92F80303-6042-4631-B359-72FC28F8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020" y="4018765"/>
            <a:ext cx="4267200" cy="1371600"/>
          </a:xfrm>
          <a:prstGeom prst="rect">
            <a:avLst/>
          </a:prstGeom>
        </p:spPr>
      </p:pic>
      <p:pic>
        <p:nvPicPr>
          <p:cNvPr id="8" name="图片 7">
            <a:extLst>
              <a:ext uri="{FF2B5EF4-FFF2-40B4-BE49-F238E27FC236}">
                <a16:creationId xmlns:a16="http://schemas.microsoft.com/office/drawing/2014/main" id="{BEC7E3A4-1301-4142-AACA-E73DA4204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545" y="5390071"/>
            <a:ext cx="2124075" cy="285750"/>
          </a:xfrm>
          <a:prstGeom prst="rect">
            <a:avLst/>
          </a:prstGeom>
        </p:spPr>
      </p:pic>
      <p:pic>
        <p:nvPicPr>
          <p:cNvPr id="10" name="图片 9">
            <a:extLst>
              <a:ext uri="{FF2B5EF4-FFF2-40B4-BE49-F238E27FC236}">
                <a16:creationId xmlns:a16="http://schemas.microsoft.com/office/drawing/2014/main" id="{9109908F-463E-47DB-BDE1-F39D5FE61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145" y="3856069"/>
            <a:ext cx="4876800" cy="1990725"/>
          </a:xfrm>
          <a:prstGeom prst="rect">
            <a:avLst/>
          </a:prstGeom>
        </p:spPr>
      </p:pic>
    </p:spTree>
    <p:extLst>
      <p:ext uri="{BB962C8B-B14F-4D97-AF65-F5344CB8AC3E}">
        <p14:creationId xmlns:p14="http://schemas.microsoft.com/office/powerpoint/2010/main" val="15062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93C45D5-B346-4926-B6FB-117E93D94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080" y="636899"/>
            <a:ext cx="4959973" cy="2021460"/>
          </a:xfrm>
        </p:spPr>
      </p:pic>
      <p:pic>
        <p:nvPicPr>
          <p:cNvPr id="7" name="图片 6">
            <a:extLst>
              <a:ext uri="{FF2B5EF4-FFF2-40B4-BE49-F238E27FC236}">
                <a16:creationId xmlns:a16="http://schemas.microsoft.com/office/drawing/2014/main" id="{E748F4C0-2722-4349-A3AD-589262C13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817" y="240530"/>
            <a:ext cx="4867275" cy="4419600"/>
          </a:xfrm>
          <a:prstGeom prst="rect">
            <a:avLst/>
          </a:prstGeom>
        </p:spPr>
      </p:pic>
      <p:pic>
        <p:nvPicPr>
          <p:cNvPr id="9" name="图片 8">
            <a:extLst>
              <a:ext uri="{FF2B5EF4-FFF2-40B4-BE49-F238E27FC236}">
                <a16:creationId xmlns:a16="http://schemas.microsoft.com/office/drawing/2014/main" id="{6B9AFBF0-B7D2-40FC-9C4B-3D52AE830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280" y="3643557"/>
            <a:ext cx="4829175" cy="2009775"/>
          </a:xfrm>
          <a:prstGeom prst="rect">
            <a:avLst/>
          </a:prstGeom>
        </p:spPr>
      </p:pic>
      <p:pic>
        <p:nvPicPr>
          <p:cNvPr id="11" name="图片 10">
            <a:extLst>
              <a:ext uri="{FF2B5EF4-FFF2-40B4-BE49-F238E27FC236}">
                <a16:creationId xmlns:a16="http://schemas.microsoft.com/office/drawing/2014/main" id="{AAEDF826-608F-4D72-9952-CB64C558BC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2966" y="4907289"/>
            <a:ext cx="4752975" cy="1247775"/>
          </a:xfrm>
          <a:prstGeom prst="rect">
            <a:avLst/>
          </a:prstGeom>
        </p:spPr>
      </p:pic>
      <p:sp>
        <p:nvSpPr>
          <p:cNvPr id="12" name="文本框 11">
            <a:extLst>
              <a:ext uri="{FF2B5EF4-FFF2-40B4-BE49-F238E27FC236}">
                <a16:creationId xmlns:a16="http://schemas.microsoft.com/office/drawing/2014/main" id="{364D000F-1E92-415B-9050-D98A1B55D544}"/>
              </a:ext>
            </a:extLst>
          </p:cNvPr>
          <p:cNvSpPr txBox="1"/>
          <p:nvPr/>
        </p:nvSpPr>
        <p:spPr>
          <a:xfrm>
            <a:off x="1050080" y="2922374"/>
            <a:ext cx="4578310" cy="523220"/>
          </a:xfrm>
          <a:prstGeom prst="rect">
            <a:avLst/>
          </a:prstGeom>
          <a:noFill/>
        </p:spPr>
        <p:txBody>
          <a:bodyPr wrap="square" rtlCol="0">
            <a:spAutoFit/>
          </a:bodyPr>
          <a:lstStyle/>
          <a:p>
            <a:r>
              <a:rPr lang="en-US" altLang="zh-CN" sz="2800" dirty="0"/>
              <a:t>Efficient computation</a:t>
            </a:r>
            <a:endParaRPr lang="zh-CN" altLang="en-US" sz="2800" dirty="0"/>
          </a:p>
        </p:txBody>
      </p:sp>
    </p:spTree>
    <p:extLst>
      <p:ext uri="{BB962C8B-B14F-4D97-AF65-F5344CB8AC3E}">
        <p14:creationId xmlns:p14="http://schemas.microsoft.com/office/powerpoint/2010/main" val="221259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A04E091-1D3A-4BD7-8DB0-D47580397F21}"/>
                  </a:ext>
                </a:extLst>
              </p:cNvPr>
              <p:cNvSpPr>
                <a:spLocks noGrp="1"/>
              </p:cNvSpPr>
              <p:nvPr>
                <p:ph idx="1"/>
              </p:nvPr>
            </p:nvSpPr>
            <p:spPr>
              <a:xfrm>
                <a:off x="838200" y="405353"/>
                <a:ext cx="10515600" cy="5771610"/>
              </a:xfrm>
            </p:spPr>
            <p:txBody>
              <a:bodyPr/>
              <a:lstStyle/>
              <a:p>
                <a:r>
                  <a:rPr lang="en-US" altLang="zh-CN" dirty="0"/>
                  <a:t>4.3</a:t>
                </a:r>
                <a:r>
                  <a:rPr lang="zh-CN" altLang="en-US" dirty="0"/>
                  <a:t> </a:t>
                </a:r>
                <a:r>
                  <a:rPr lang="en-US" altLang="zh-CN" dirty="0"/>
                  <a:t>Examples</a:t>
                </a:r>
                <a:r>
                  <a:rPr lang="zh-CN" altLang="en-US" dirty="0"/>
                  <a:t> </a:t>
                </a:r>
                <a:r>
                  <a:rPr lang="en-US" altLang="zh-CN" dirty="0"/>
                  <a:t>and</a:t>
                </a:r>
                <a:r>
                  <a:rPr lang="zh-CN" altLang="en-US" dirty="0"/>
                  <a:t> </a:t>
                </a:r>
                <a:r>
                  <a:rPr lang="en-US" altLang="zh-CN" dirty="0"/>
                  <a:t>Experiments</a:t>
                </a:r>
              </a:p>
              <a:p>
                <a:r>
                  <a:rPr lang="en-US" altLang="zh-CN" dirty="0"/>
                  <a:t>4.3.1 Conditional Sequence Generation(Physical Component Modeling)</a:t>
                </a:r>
              </a:p>
              <a:p>
                <a:r>
                  <a:rPr lang="en-US" altLang="zh-CN" sz="2400" dirty="0" err="1"/>
                  <a:t>Preditor</a:t>
                </a:r>
                <a:r>
                  <a:rPr lang="en-US" altLang="zh-CN" sz="2400" dirty="0"/>
                  <a:t>: model the conditional distribution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oMath>
                </a14:m>
                <a:r>
                  <a:rPr lang="en-US" altLang="zh-CN" sz="2400" b="0" dirty="0"/>
                  <a:t> given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𝑖</m:t>
                        </m:r>
                      </m:sub>
                    </m:sSub>
                    <m:r>
                      <a:rPr lang="en-US" altLang="zh-CN" sz="2400" b="0" i="0" smtClean="0">
                        <a:latin typeface="Cambria Math" panose="02040503050406030204" pitchFamily="18" charset="0"/>
                      </a:rPr>
                      <m:t> </m:t>
                    </m:r>
                  </m:oMath>
                </a14:m>
                <a:r>
                  <a:rPr lang="en-US" altLang="zh-CN" sz="2400" b="0" dirty="0"/>
                  <a:t>as a multivariate Gaussian distribution with mean </a:t>
                </a:r>
                <a14:m>
                  <m:oMath xmlns:m="http://schemas.openxmlformats.org/officeDocument/2006/math">
                    <m:r>
                      <m:rPr>
                        <m:sty m:val="p"/>
                      </m:rPr>
                      <a:rPr lang="en-US" altLang="zh-CN" sz="2400" b="0" i="1" smtClean="0">
                        <a:latin typeface="Cambria Math" panose="02040503050406030204" pitchFamily="18" charset="0"/>
                      </a:rPr>
                      <m:t>μ</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𝑖</m:t>
                            </m:r>
                          </m:sub>
                        </m:sSub>
                      </m:e>
                    </m:d>
                  </m:oMath>
                </a14:m>
                <a:r>
                  <a:rPr lang="en-US" altLang="zh-CN" sz="2400" b="0" dirty="0"/>
                  <a:t> and covariance </a:t>
                </a:r>
                <a14:m>
                  <m:oMath xmlns:m="http://schemas.openxmlformats.org/officeDocument/2006/math">
                    <m:r>
                      <m:rPr>
                        <m:sty m:val="p"/>
                      </m:rPr>
                      <a:rPr lang="en-US" altLang="zh-CN" sz="2400" b="0" i="0" smtClean="0">
                        <a:latin typeface="Cambria Math" panose="02040503050406030204" pitchFamily="18" charset="0"/>
                      </a:rPr>
                      <m:t>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𝑖</m:t>
                            </m:r>
                          </m:sub>
                        </m:sSub>
                      </m:e>
                    </m:d>
                  </m:oMath>
                </a14:m>
                <a:r>
                  <a:rPr lang="en-US" altLang="zh-CN" sz="2400" b="0" dirty="0"/>
                  <a:t>, both parametrized as RNN</a:t>
                </a:r>
              </a:p>
              <a:p>
                <a:r>
                  <a:rPr lang="en-US" altLang="zh-CN" sz="2400" dirty="0"/>
                  <a:t>Witness model: K-order Markov autoregressive(AR) model with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2</m:t>
                        </m:r>
                      </m:sub>
                    </m:sSub>
                  </m:oMath>
                </a14:m>
                <a:r>
                  <a:rPr lang="en-US" altLang="zh-CN" sz="2400" b="0" dirty="0"/>
                  <a:t> loss as :</a:t>
                </a:r>
              </a:p>
              <a:p>
                <a:endParaRPr lang="en-US" altLang="zh-CN" sz="2400" b="0" dirty="0"/>
              </a:p>
              <a:p>
                <a:endParaRPr lang="en-US" altLang="zh-CN" sz="2400" dirty="0"/>
              </a:p>
              <a:p>
                <a:r>
                  <a:rPr lang="en-US" altLang="zh-CN" sz="2400" b="0" dirty="0"/>
                  <a:t>AR model admits an analytical solution similar to linear regression</a:t>
                </a:r>
              </a:p>
              <a:p>
                <a:endParaRPr lang="en-US" altLang="zh-CN" sz="2400" dirty="0"/>
              </a:p>
              <a:p>
                <a:r>
                  <a:rPr lang="en-US" altLang="zh-CN" sz="2400" dirty="0"/>
                  <a:t>Dataset: </a:t>
                </a:r>
                <a:r>
                  <a:rPr lang="fi-FI" altLang="zh-CN" sz="2400" dirty="0"/>
                  <a:t> NASA (Lee et al., 2016)</a:t>
                </a:r>
                <a:endParaRPr lang="en-US" altLang="zh-CN" sz="2400" dirty="0"/>
              </a:p>
            </p:txBody>
          </p:sp>
        </mc:Choice>
        <mc:Fallback>
          <p:sp>
            <p:nvSpPr>
              <p:cNvPr id="3" name="内容占位符 2">
                <a:extLst>
                  <a:ext uri="{FF2B5EF4-FFF2-40B4-BE49-F238E27FC236}">
                    <a16:creationId xmlns:a16="http://schemas.microsoft.com/office/drawing/2014/main" id="{FA04E091-1D3A-4BD7-8DB0-D47580397F21}"/>
                  </a:ext>
                </a:extLst>
              </p:cNvPr>
              <p:cNvSpPr>
                <a:spLocks noGrp="1" noRot="1" noChangeAspect="1" noMove="1" noResize="1" noEditPoints="1" noAdjustHandles="1" noChangeArrowheads="1" noChangeShapeType="1" noTextEdit="1"/>
              </p:cNvSpPr>
              <p:nvPr>
                <p:ph idx="1"/>
              </p:nvPr>
            </p:nvSpPr>
            <p:spPr>
              <a:xfrm>
                <a:off x="838200" y="405353"/>
                <a:ext cx="10515600" cy="5771610"/>
              </a:xfrm>
              <a:blipFill>
                <a:blip r:embed="rId2"/>
                <a:stretch>
                  <a:fillRect l="-1043" t="-19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B5954D9-49B9-4158-B7E6-DD078D80E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3429000"/>
            <a:ext cx="4343400" cy="704850"/>
          </a:xfrm>
          <a:prstGeom prst="rect">
            <a:avLst/>
          </a:prstGeom>
        </p:spPr>
      </p:pic>
    </p:spTree>
    <p:extLst>
      <p:ext uri="{BB962C8B-B14F-4D97-AF65-F5344CB8AC3E}">
        <p14:creationId xmlns:p14="http://schemas.microsoft.com/office/powerpoint/2010/main" val="130299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E22800B0-0EDB-423A-BDEF-D33C3B7363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625" y="324939"/>
            <a:ext cx="6000750" cy="3362325"/>
          </a:xfrm>
        </p:spPr>
      </p:pic>
      <p:pic>
        <p:nvPicPr>
          <p:cNvPr id="11" name="图片 10">
            <a:extLst>
              <a:ext uri="{FF2B5EF4-FFF2-40B4-BE49-F238E27FC236}">
                <a16:creationId xmlns:a16="http://schemas.microsoft.com/office/drawing/2014/main" id="{7551B238-8A52-4F15-8628-637FE2FEF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10" y="3800387"/>
            <a:ext cx="10603779" cy="2270476"/>
          </a:xfrm>
          <a:prstGeom prst="rect">
            <a:avLst/>
          </a:prstGeom>
        </p:spPr>
      </p:pic>
    </p:spTree>
    <p:extLst>
      <p:ext uri="{BB962C8B-B14F-4D97-AF65-F5344CB8AC3E}">
        <p14:creationId xmlns:p14="http://schemas.microsoft.com/office/powerpoint/2010/main" val="125348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389162-BB62-495C-BC65-B679C8EAD62B}"/>
              </a:ext>
            </a:extLst>
          </p:cNvPr>
          <p:cNvSpPr>
            <a:spLocks noGrp="1"/>
          </p:cNvSpPr>
          <p:nvPr>
            <p:ph idx="1"/>
          </p:nvPr>
        </p:nvSpPr>
        <p:spPr>
          <a:xfrm>
            <a:off x="838200" y="395926"/>
            <a:ext cx="10515600" cy="5781037"/>
          </a:xfrm>
        </p:spPr>
        <p:txBody>
          <a:bodyPr/>
          <a:lstStyle/>
          <a:p>
            <a:r>
              <a:rPr lang="en-US" altLang="zh-CN" dirty="0"/>
              <a:t>4.3.2 Chemical Property Prediction</a:t>
            </a:r>
          </a:p>
          <a:p>
            <a:r>
              <a:rPr lang="en-US" altLang="zh-CN" dirty="0"/>
              <a:t>Highly structured data:</a:t>
            </a:r>
          </a:p>
          <a:p>
            <a:endParaRPr lang="en-US" altLang="zh-CN" dirty="0"/>
          </a:p>
          <a:p>
            <a:r>
              <a:rPr lang="en-US" altLang="zh-CN" sz="2400" dirty="0"/>
              <a:t>Predictor:</a:t>
            </a:r>
            <a:r>
              <a:rPr lang="zh-CN" altLang="en-US" sz="2400" dirty="0"/>
              <a:t> </a:t>
            </a:r>
            <a:r>
              <a:rPr lang="it-IT" altLang="zh-CN" sz="2400" dirty="0"/>
              <a:t>GCNs (Dai et al., 2016; Lei et al., 2017) </a:t>
            </a:r>
          </a:p>
          <a:p>
            <a:r>
              <a:rPr lang="it-IT" altLang="zh-CN" sz="2400" dirty="0"/>
              <a:t>Witness: decision tree</a:t>
            </a:r>
          </a:p>
          <a:p>
            <a:endParaRPr lang="it-IT" altLang="zh-CN" sz="2400" dirty="0"/>
          </a:p>
          <a:p>
            <a:endParaRPr lang="en-US" altLang="zh-CN" sz="2400" dirty="0"/>
          </a:p>
          <a:p>
            <a:r>
              <a:rPr lang="en-US" altLang="zh-CN" sz="2400" dirty="0"/>
              <a:t>Results</a:t>
            </a:r>
          </a:p>
        </p:txBody>
      </p:sp>
      <p:pic>
        <p:nvPicPr>
          <p:cNvPr id="5" name="图片 4">
            <a:extLst>
              <a:ext uri="{FF2B5EF4-FFF2-40B4-BE49-F238E27FC236}">
                <a16:creationId xmlns:a16="http://schemas.microsoft.com/office/drawing/2014/main" id="{7143975E-5B9C-4BCE-9646-595EBAD04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832" y="2846781"/>
            <a:ext cx="5642336" cy="879325"/>
          </a:xfrm>
          <a:prstGeom prst="rect">
            <a:avLst/>
          </a:prstGeom>
        </p:spPr>
      </p:pic>
      <p:pic>
        <p:nvPicPr>
          <p:cNvPr id="11" name="图片 10">
            <a:extLst>
              <a:ext uri="{FF2B5EF4-FFF2-40B4-BE49-F238E27FC236}">
                <a16:creationId xmlns:a16="http://schemas.microsoft.com/office/drawing/2014/main" id="{6979099F-FCCD-447E-959A-BF27464C1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214" y="1032824"/>
            <a:ext cx="1352550" cy="342900"/>
          </a:xfrm>
          <a:prstGeom prst="rect">
            <a:avLst/>
          </a:prstGeom>
        </p:spPr>
      </p:pic>
      <p:pic>
        <p:nvPicPr>
          <p:cNvPr id="13" name="图片 12">
            <a:extLst>
              <a:ext uri="{FF2B5EF4-FFF2-40B4-BE49-F238E27FC236}">
                <a16:creationId xmlns:a16="http://schemas.microsoft.com/office/drawing/2014/main" id="{7B16E236-C872-403E-854B-CF4855114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793" y="3920099"/>
            <a:ext cx="6048375" cy="2162175"/>
          </a:xfrm>
          <a:prstGeom prst="rect">
            <a:avLst/>
          </a:prstGeom>
        </p:spPr>
      </p:pic>
    </p:spTree>
    <p:extLst>
      <p:ext uri="{BB962C8B-B14F-4D97-AF65-F5344CB8AC3E}">
        <p14:creationId xmlns:p14="http://schemas.microsoft.com/office/powerpoint/2010/main" val="4097038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E1526-D03E-4345-93BF-8B172AAC27C0}"/>
              </a:ext>
            </a:extLst>
          </p:cNvPr>
          <p:cNvSpPr>
            <a:spLocks noGrp="1"/>
          </p:cNvSpPr>
          <p:nvPr>
            <p:ph type="title"/>
          </p:nvPr>
        </p:nvSpPr>
        <p:spPr/>
        <p:txBody>
          <a:bodyPr>
            <a:normAutofit/>
          </a:bodyPr>
          <a:lstStyle/>
          <a:p>
            <a:r>
              <a:rPr lang="en-US" altLang="zh-CN" sz="3600" dirty="0"/>
              <a:t>5.</a:t>
            </a:r>
            <a:r>
              <a:rPr lang="zh-CN" altLang="en-US" sz="3600" dirty="0"/>
              <a:t> </a:t>
            </a:r>
            <a:r>
              <a:rPr lang="en-US" altLang="zh-CN" sz="3600" dirty="0"/>
              <a:t>Is</a:t>
            </a:r>
            <a:r>
              <a:rPr lang="zh-CN" altLang="en-US" sz="3600" dirty="0"/>
              <a:t> </a:t>
            </a:r>
            <a:r>
              <a:rPr lang="en-US" altLang="zh-CN" sz="3600" dirty="0"/>
              <a:t>Attention</a:t>
            </a:r>
            <a:r>
              <a:rPr lang="zh-CN" altLang="en-US" sz="3600" dirty="0"/>
              <a:t> </a:t>
            </a:r>
            <a:r>
              <a:rPr lang="en-US" altLang="zh-CN" sz="3600" dirty="0"/>
              <a:t>Interpretable?</a:t>
            </a:r>
            <a:endParaRPr lang="zh-CN" altLang="en-US" sz="3600" dirty="0"/>
          </a:p>
        </p:txBody>
      </p:sp>
      <p:sp>
        <p:nvSpPr>
          <p:cNvPr id="3" name="内容占位符 2">
            <a:extLst>
              <a:ext uri="{FF2B5EF4-FFF2-40B4-BE49-F238E27FC236}">
                <a16:creationId xmlns:a16="http://schemas.microsoft.com/office/drawing/2014/main" id="{2E9D0B49-E6C4-475D-A7B6-06E4AF721AD1}"/>
              </a:ext>
            </a:extLst>
          </p:cNvPr>
          <p:cNvSpPr>
            <a:spLocks noGrp="1"/>
          </p:cNvSpPr>
          <p:nvPr>
            <p:ph idx="1"/>
          </p:nvPr>
        </p:nvSpPr>
        <p:spPr/>
        <p:txBody>
          <a:bodyPr/>
          <a:lstStyle/>
          <a:p>
            <a:r>
              <a:rPr lang="en-US" altLang="zh-CN" dirty="0"/>
              <a:t>5.1 Introduction</a:t>
            </a:r>
          </a:p>
          <a:p>
            <a:endParaRPr lang="en-US" altLang="zh-CN" dirty="0"/>
          </a:p>
          <a:p>
            <a:r>
              <a:rPr lang="en-US" altLang="zh-CN" sz="2400" dirty="0"/>
              <a:t>This work apply a different analysis based on intermediate representation erasure to assess whether attention weights can instead be relied upon to explain the relative importance of the inputs to the attention layer itself.</a:t>
            </a:r>
          </a:p>
          <a:p>
            <a:endParaRPr lang="en-US" altLang="zh-CN" sz="2400" dirty="0"/>
          </a:p>
          <a:p>
            <a:r>
              <a:rPr lang="en-US" altLang="zh-CN" sz="2400" dirty="0"/>
              <a:t>We find similar cause for concern: attention weights are only noisy predictors of even intermediate components’ importance, and should not be treated as justification for a decision.</a:t>
            </a:r>
          </a:p>
          <a:p>
            <a:endParaRPr lang="zh-CN" altLang="en-US" dirty="0"/>
          </a:p>
        </p:txBody>
      </p:sp>
    </p:spTree>
    <p:extLst>
      <p:ext uri="{BB962C8B-B14F-4D97-AF65-F5344CB8AC3E}">
        <p14:creationId xmlns:p14="http://schemas.microsoft.com/office/powerpoint/2010/main" val="189923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95510BD-EC46-4B54-BF36-35D3B032AAB7}"/>
              </a:ext>
            </a:extLst>
          </p:cNvPr>
          <p:cNvSpPr>
            <a:spLocks noGrp="1"/>
          </p:cNvSpPr>
          <p:nvPr>
            <p:ph idx="1"/>
          </p:nvPr>
        </p:nvSpPr>
        <p:spPr>
          <a:xfrm>
            <a:off x="234884" y="911880"/>
            <a:ext cx="6891779" cy="4592573"/>
          </a:xfrm>
        </p:spPr>
        <p:txBody>
          <a:bodyPr>
            <a:normAutofit lnSpcReduction="10000"/>
          </a:bodyPr>
          <a:lstStyle/>
          <a:p>
            <a:r>
              <a:rPr lang="en-US" altLang="zh-CN" dirty="0"/>
              <a:t>5.2 Intermediate Representation Erasure</a:t>
            </a:r>
          </a:p>
          <a:p>
            <a:endParaRPr lang="en-US" altLang="zh-CN" dirty="0"/>
          </a:p>
          <a:p>
            <a:r>
              <a:rPr lang="en-US" altLang="zh-CN" dirty="0"/>
              <a:t> </a:t>
            </a:r>
            <a:r>
              <a:rPr lang="en-US" altLang="zh-CN" sz="2400" dirty="0"/>
              <a:t>Run the classification layer of the model twice : once without any modification, and once after renormalizing the attention distribution with some attention weights zeroed out.</a:t>
            </a:r>
          </a:p>
          <a:p>
            <a:endParaRPr lang="en-US" altLang="zh-CN" sz="2400" dirty="0"/>
          </a:p>
          <a:p>
            <a:r>
              <a:rPr lang="en-US" altLang="zh-CN" sz="2400" dirty="0"/>
              <a:t>By examining only how well attention represents the importance of intermediate quantities, which may themselves already have changed </a:t>
            </a:r>
            <a:r>
              <a:rPr lang="en-US" altLang="zh-CN" sz="2400" dirty="0" err="1"/>
              <a:t>uninterpretably</a:t>
            </a:r>
            <a:r>
              <a:rPr lang="en-US" altLang="zh-CN" sz="2400" dirty="0"/>
              <a:t> from the model’s inputs, we are testing for a relatively low level of interpretability.</a:t>
            </a:r>
          </a:p>
        </p:txBody>
      </p:sp>
      <p:pic>
        <p:nvPicPr>
          <p:cNvPr id="5" name="图片 4">
            <a:extLst>
              <a:ext uri="{FF2B5EF4-FFF2-40B4-BE49-F238E27FC236}">
                <a16:creationId xmlns:a16="http://schemas.microsoft.com/office/drawing/2014/main" id="{D6B4434D-31B6-4AC8-A0D3-3D80B1640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367" y="1132713"/>
            <a:ext cx="4612241" cy="4592573"/>
          </a:xfrm>
          <a:prstGeom prst="rect">
            <a:avLst/>
          </a:prstGeom>
        </p:spPr>
      </p:pic>
    </p:spTree>
    <p:extLst>
      <p:ext uri="{BB962C8B-B14F-4D97-AF65-F5344CB8AC3E}">
        <p14:creationId xmlns:p14="http://schemas.microsoft.com/office/powerpoint/2010/main" val="598320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95510BD-EC46-4B54-BF36-35D3B032AAB7}"/>
              </a:ext>
            </a:extLst>
          </p:cNvPr>
          <p:cNvSpPr>
            <a:spLocks noGrp="1"/>
          </p:cNvSpPr>
          <p:nvPr>
            <p:ph idx="1"/>
          </p:nvPr>
        </p:nvSpPr>
        <p:spPr>
          <a:xfrm>
            <a:off x="329152" y="449966"/>
            <a:ext cx="10671928" cy="5781152"/>
          </a:xfrm>
        </p:spPr>
        <p:txBody>
          <a:bodyPr/>
          <a:lstStyle/>
          <a:p>
            <a:r>
              <a:rPr lang="en-US" altLang="zh-CN" dirty="0"/>
              <a:t>5.3 Data and Model</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r>
              <a:rPr lang="en-US" altLang="zh-CN" sz="2400" dirty="0"/>
              <a:t>a topic classification dataset Yahoo Answers and three review ratings datasets: IMDB, Yelp and Amazon</a:t>
            </a:r>
          </a:p>
          <a:p>
            <a:r>
              <a:rPr lang="en-US" altLang="zh-CN" sz="2400" dirty="0"/>
              <a:t>Four Models inspired by the </a:t>
            </a:r>
            <a:r>
              <a:rPr lang="en-US" altLang="zh-CN" sz="2400" b="1" dirty="0"/>
              <a:t>hierarchical attention network </a:t>
            </a:r>
            <a:r>
              <a:rPr lang="en-US" altLang="zh-CN" sz="2400" dirty="0"/>
              <a:t>(HAN; Yang et al., 2016), a text classification model with two layers of attention, first to the word tokens in each sentence and then to the resulting sentence representations. The layer that classifies the document representation is linear with a </a:t>
            </a:r>
            <a:r>
              <a:rPr lang="en-US" altLang="zh-CN" sz="2400" dirty="0" err="1"/>
              <a:t>softmax</a:t>
            </a:r>
            <a:r>
              <a:rPr lang="en-US" altLang="zh-CN" sz="2400" dirty="0"/>
              <a:t> at the end.</a:t>
            </a:r>
          </a:p>
          <a:p>
            <a:endParaRPr lang="en-US" altLang="zh-CN" dirty="0"/>
          </a:p>
        </p:txBody>
      </p:sp>
      <p:pic>
        <p:nvPicPr>
          <p:cNvPr id="4" name="图片 3">
            <a:extLst>
              <a:ext uri="{FF2B5EF4-FFF2-40B4-BE49-F238E27FC236}">
                <a16:creationId xmlns:a16="http://schemas.microsoft.com/office/drawing/2014/main" id="{B9252CE1-CADD-4193-B37F-93DBFDC65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112" y="1178367"/>
            <a:ext cx="8867775" cy="2162175"/>
          </a:xfrm>
          <a:prstGeom prst="rect">
            <a:avLst/>
          </a:prstGeom>
        </p:spPr>
      </p:pic>
    </p:spTree>
    <p:extLst>
      <p:ext uri="{BB962C8B-B14F-4D97-AF65-F5344CB8AC3E}">
        <p14:creationId xmlns:p14="http://schemas.microsoft.com/office/powerpoint/2010/main" val="168551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4D92C1-671C-4E2D-BB0E-2B14B7683048}"/>
              </a:ext>
            </a:extLst>
          </p:cNvPr>
          <p:cNvSpPr>
            <a:spLocks noGrp="1"/>
          </p:cNvSpPr>
          <p:nvPr>
            <p:ph idx="1"/>
          </p:nvPr>
        </p:nvSpPr>
        <p:spPr>
          <a:xfrm>
            <a:off x="838200" y="367645"/>
            <a:ext cx="10515600" cy="5809318"/>
          </a:xfrm>
        </p:spPr>
        <p:txBody>
          <a:bodyPr>
            <a:normAutofit lnSpcReduction="10000"/>
          </a:bodyPr>
          <a:lstStyle/>
          <a:p>
            <a:r>
              <a:rPr lang="en-US" altLang="zh-CN" dirty="0"/>
              <a:t>1.2 Network Dissection</a:t>
            </a:r>
          </a:p>
          <a:p>
            <a:pPr marL="0" indent="0">
              <a:buNone/>
            </a:pPr>
            <a:r>
              <a:rPr lang="en-US" altLang="zh-CN" sz="2400" dirty="0"/>
              <a:t> Three steps:</a:t>
            </a:r>
          </a:p>
          <a:p>
            <a:pPr marL="0" indent="0">
              <a:buNone/>
            </a:pPr>
            <a:r>
              <a:rPr lang="en-US" altLang="zh-CN" sz="2400" dirty="0"/>
              <a:t> (1) Identify a broad set of human-labeled visual concepts</a:t>
            </a:r>
          </a:p>
          <a:p>
            <a:pPr marL="0" indent="0">
              <a:buNone/>
            </a:pPr>
            <a:r>
              <a:rPr lang="en-US" altLang="zh-CN" sz="2400" dirty="0"/>
              <a:t> (2) Gather hidden variables’ response to known concepts</a:t>
            </a:r>
          </a:p>
          <a:p>
            <a:pPr marL="0" indent="0">
              <a:buNone/>
            </a:pPr>
            <a:r>
              <a:rPr lang="en-US" altLang="zh-CN" sz="2400" dirty="0"/>
              <a:t> (3) Quantify alignment of hidden variable−concept pairs</a:t>
            </a:r>
          </a:p>
          <a:p>
            <a:pPr marL="0" indent="0">
              <a:buNone/>
            </a:pPr>
            <a:endParaRPr lang="en-US" altLang="zh-CN" sz="2400" dirty="0"/>
          </a:p>
          <a:p>
            <a:r>
              <a:rPr lang="en-US" altLang="zh-CN" dirty="0"/>
              <a:t>1.2.1 </a:t>
            </a:r>
            <a:r>
              <a:rPr lang="en-US" altLang="zh-CN" dirty="0" err="1"/>
              <a:t>Broden</a:t>
            </a:r>
            <a:r>
              <a:rPr lang="en-US" altLang="zh-CN" dirty="0"/>
              <a:t>: Broadly and Densely Labeled Dataset</a:t>
            </a:r>
          </a:p>
          <a:p>
            <a:r>
              <a:rPr lang="en-US" altLang="zh-CN" sz="2400" dirty="0"/>
              <a:t>Unifies several densely labeled image datasets: ADE[43], </a:t>
            </a:r>
            <a:r>
              <a:rPr lang="en-US" altLang="zh-CN" sz="2400" dirty="0" err="1"/>
              <a:t>OpenSurfaces</a:t>
            </a:r>
            <a:r>
              <a:rPr lang="en-US" altLang="zh-CN" sz="2400" dirty="0"/>
              <a:t> [4], Pascal-Context [19], Pascal-Part [6], and the Describable Textures Dataset [7]</a:t>
            </a:r>
          </a:p>
          <a:p>
            <a:r>
              <a:rPr lang="en-US" altLang="zh-CN" sz="2400" dirty="0"/>
              <a:t>Contain examples of a broad range of objects, scenes, object parts, textures, and materials in a variety of contexts</a:t>
            </a:r>
          </a:p>
          <a:p>
            <a:r>
              <a:rPr lang="en-US" altLang="zh-CN" sz="2400" dirty="0"/>
              <a:t>Every image pixel in the data set is annotated with one of the eleven common color names according to the human perceptions classiﬁed by van de </a:t>
            </a:r>
            <a:r>
              <a:rPr lang="en-US" altLang="zh-CN" sz="2400" dirty="0" err="1"/>
              <a:t>Weijer</a:t>
            </a:r>
            <a:r>
              <a:rPr lang="en-US" altLang="zh-CN" sz="2400" dirty="0"/>
              <a:t> [31]</a:t>
            </a:r>
          </a:p>
          <a:p>
            <a:endParaRPr lang="en-US" altLang="zh-CN" sz="2400" dirty="0"/>
          </a:p>
        </p:txBody>
      </p:sp>
    </p:spTree>
    <p:extLst>
      <p:ext uri="{BB962C8B-B14F-4D97-AF65-F5344CB8AC3E}">
        <p14:creationId xmlns:p14="http://schemas.microsoft.com/office/powerpoint/2010/main" val="115129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1EC624-3273-4934-B174-C26BCF418023}"/>
              </a:ext>
            </a:extLst>
          </p:cNvPr>
          <p:cNvSpPr>
            <a:spLocks noGrp="1"/>
          </p:cNvSpPr>
          <p:nvPr>
            <p:ph idx="1"/>
          </p:nvPr>
        </p:nvSpPr>
        <p:spPr>
          <a:xfrm>
            <a:off x="705439" y="282804"/>
            <a:ext cx="10515600" cy="5696196"/>
          </a:xfrm>
        </p:spPr>
        <p:txBody>
          <a:bodyPr/>
          <a:lstStyle/>
          <a:p>
            <a:r>
              <a:rPr lang="en-US" altLang="zh-CN" dirty="0"/>
              <a:t>5.4 Experiment</a:t>
            </a:r>
          </a:p>
          <a:p>
            <a:r>
              <a:rPr lang="en-US" altLang="zh-CN" dirty="0"/>
              <a:t>5.4.1 Single Attention Weights’ Importance</a:t>
            </a:r>
            <a:endParaRPr lang="zh-CN" altLang="en-US" dirty="0"/>
          </a:p>
        </p:txBody>
      </p:sp>
      <p:pic>
        <p:nvPicPr>
          <p:cNvPr id="5" name="图片 4">
            <a:extLst>
              <a:ext uri="{FF2B5EF4-FFF2-40B4-BE49-F238E27FC236}">
                <a16:creationId xmlns:a16="http://schemas.microsoft.com/office/drawing/2014/main" id="{3742989F-9C86-4629-A3C6-F3F3375F6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376" y="2152759"/>
            <a:ext cx="3949832" cy="4328168"/>
          </a:xfrm>
          <a:prstGeom prst="rect">
            <a:avLst/>
          </a:prstGeom>
        </p:spPr>
      </p:pic>
      <p:pic>
        <p:nvPicPr>
          <p:cNvPr id="7" name="图片 6">
            <a:extLst>
              <a:ext uri="{FF2B5EF4-FFF2-40B4-BE49-F238E27FC236}">
                <a16:creationId xmlns:a16="http://schemas.microsoft.com/office/drawing/2014/main" id="{B5E8686E-206E-4104-882C-B4C67CD48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64" y="1374607"/>
            <a:ext cx="4248150" cy="552450"/>
          </a:xfrm>
          <a:prstGeom prst="rect">
            <a:avLst/>
          </a:prstGeom>
        </p:spPr>
      </p:pic>
      <p:pic>
        <p:nvPicPr>
          <p:cNvPr id="9" name="图片 8">
            <a:extLst>
              <a:ext uri="{FF2B5EF4-FFF2-40B4-BE49-F238E27FC236}">
                <a16:creationId xmlns:a16="http://schemas.microsoft.com/office/drawing/2014/main" id="{9BBA8B76-99CA-40E1-9406-C7F696F06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829" y="1484772"/>
            <a:ext cx="5037280" cy="4494228"/>
          </a:xfrm>
          <a:prstGeom prst="rect">
            <a:avLst/>
          </a:prstGeom>
        </p:spPr>
      </p:pic>
    </p:spTree>
    <p:extLst>
      <p:ext uri="{BB962C8B-B14F-4D97-AF65-F5344CB8AC3E}">
        <p14:creationId xmlns:p14="http://schemas.microsoft.com/office/powerpoint/2010/main" val="1430308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6C542DC-A077-4CAD-B34D-C9D6550E4EB2}"/>
              </a:ext>
            </a:extLst>
          </p:cNvPr>
          <p:cNvSpPr>
            <a:spLocks noGrp="1"/>
          </p:cNvSpPr>
          <p:nvPr>
            <p:ph idx="1"/>
          </p:nvPr>
        </p:nvSpPr>
        <p:spPr>
          <a:xfrm>
            <a:off x="611956" y="496444"/>
            <a:ext cx="10515600" cy="5348174"/>
          </a:xfrm>
        </p:spPr>
        <p:txBody>
          <a:bodyPr/>
          <a:lstStyle/>
          <a:p>
            <a:r>
              <a:rPr lang="en-US" altLang="zh-CN" dirty="0"/>
              <a:t>5.4.2 Importance of Sets of Attention Weights</a:t>
            </a:r>
          </a:p>
          <a:p>
            <a:endParaRPr lang="en-US" altLang="zh-CN" dirty="0"/>
          </a:p>
        </p:txBody>
      </p:sp>
      <p:sp>
        <p:nvSpPr>
          <p:cNvPr id="5" name="文本框 4">
            <a:extLst>
              <a:ext uri="{FF2B5EF4-FFF2-40B4-BE49-F238E27FC236}">
                <a16:creationId xmlns:a16="http://schemas.microsoft.com/office/drawing/2014/main" id="{AF8AECBC-BDDD-4BA0-934C-8F474591D525}"/>
              </a:ext>
            </a:extLst>
          </p:cNvPr>
          <p:cNvSpPr txBox="1"/>
          <p:nvPr/>
        </p:nvSpPr>
        <p:spPr>
          <a:xfrm>
            <a:off x="3498914" y="1204501"/>
            <a:ext cx="4741684" cy="2308324"/>
          </a:xfrm>
          <a:prstGeom prst="rect">
            <a:avLst/>
          </a:prstGeom>
          <a:noFill/>
        </p:spPr>
        <p:txBody>
          <a:bodyPr wrap="square" rtlCol="0">
            <a:spAutoFit/>
          </a:bodyPr>
          <a:lstStyle/>
          <a:p>
            <a:r>
              <a:rPr lang="en-US" altLang="zh-CN" sz="2400" dirty="0"/>
              <a:t>Alternative Importance Rankings</a:t>
            </a:r>
          </a:p>
          <a:p>
            <a:r>
              <a:rPr lang="en-US" altLang="zh-CN" sz="2400" dirty="0"/>
              <a:t>1. Randomly</a:t>
            </a:r>
          </a:p>
          <a:p>
            <a:r>
              <a:rPr lang="en-US" altLang="zh-CN" sz="2400" dirty="0"/>
              <a:t>2. Attention</a:t>
            </a:r>
          </a:p>
          <a:p>
            <a:r>
              <a:rPr lang="en-US" altLang="zh-CN" sz="2400" dirty="0"/>
              <a:t>3. by the gradient of the decision function</a:t>
            </a:r>
          </a:p>
          <a:p>
            <a:r>
              <a:rPr lang="en-US" altLang="zh-CN" sz="2400" dirty="0"/>
              <a:t>4. multiply gradient with attention</a:t>
            </a:r>
            <a:endParaRPr lang="zh-CN" altLang="en-US" sz="2400" dirty="0"/>
          </a:p>
        </p:txBody>
      </p:sp>
      <p:sp>
        <p:nvSpPr>
          <p:cNvPr id="8" name="文本框 7">
            <a:extLst>
              <a:ext uri="{FF2B5EF4-FFF2-40B4-BE49-F238E27FC236}">
                <a16:creationId xmlns:a16="http://schemas.microsoft.com/office/drawing/2014/main" id="{77DDB362-24E7-4843-AA26-FB48844A984F}"/>
              </a:ext>
            </a:extLst>
          </p:cNvPr>
          <p:cNvSpPr txBox="1"/>
          <p:nvPr/>
        </p:nvSpPr>
        <p:spPr>
          <a:xfrm>
            <a:off x="1481578" y="3905626"/>
            <a:ext cx="8776356" cy="1938992"/>
          </a:xfrm>
          <a:prstGeom prst="rect">
            <a:avLst/>
          </a:prstGeom>
          <a:noFill/>
        </p:spPr>
        <p:txBody>
          <a:bodyPr wrap="square" rtlCol="0">
            <a:spAutoFit/>
          </a:bodyPr>
          <a:lstStyle/>
          <a:p>
            <a:r>
              <a:rPr lang="en-US" altLang="zh-CN" sz="2400" dirty="0"/>
              <a:t>What is clear is that in the settings we have examined, attention is not an optimal method of identifying which attended elements are responsible for an output. Attention may yet be interpretable in other ways, but as an importance ranking, it fails to explain model decisions.</a:t>
            </a:r>
            <a:endParaRPr lang="zh-CN" altLang="en-US" sz="2400" dirty="0"/>
          </a:p>
        </p:txBody>
      </p:sp>
    </p:spTree>
    <p:extLst>
      <p:ext uri="{BB962C8B-B14F-4D97-AF65-F5344CB8AC3E}">
        <p14:creationId xmlns:p14="http://schemas.microsoft.com/office/powerpoint/2010/main" val="3519838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F2977-B395-4813-ABF7-A328667C081D}"/>
              </a:ext>
            </a:extLst>
          </p:cNvPr>
          <p:cNvSpPr>
            <a:spLocks noGrp="1"/>
          </p:cNvSpPr>
          <p:nvPr>
            <p:ph type="title"/>
          </p:nvPr>
        </p:nvSpPr>
        <p:spPr/>
        <p:txBody>
          <a:bodyPr>
            <a:normAutofit/>
          </a:bodyPr>
          <a:lstStyle/>
          <a:p>
            <a:r>
              <a:rPr lang="en-US" altLang="zh-CN" sz="3600" dirty="0"/>
              <a:t>6.</a:t>
            </a:r>
            <a:r>
              <a:rPr lang="zh-CN" altLang="en-US" sz="3600" dirty="0"/>
              <a:t> </a:t>
            </a:r>
            <a:r>
              <a:rPr lang="en-US" altLang="zh-CN" sz="3600" dirty="0"/>
              <a:t>A causal framework for explaining the predictions of black-box sequence-to-sequence models</a:t>
            </a:r>
            <a:endParaRPr lang="zh-CN" altLang="en-US" sz="3600" dirty="0"/>
          </a:p>
        </p:txBody>
      </p:sp>
      <p:sp>
        <p:nvSpPr>
          <p:cNvPr id="3" name="内容占位符 2">
            <a:extLst>
              <a:ext uri="{FF2B5EF4-FFF2-40B4-BE49-F238E27FC236}">
                <a16:creationId xmlns:a16="http://schemas.microsoft.com/office/drawing/2014/main" id="{5127C8D6-C18C-45BC-8049-61C4F08F6CC7}"/>
              </a:ext>
            </a:extLst>
          </p:cNvPr>
          <p:cNvSpPr>
            <a:spLocks noGrp="1"/>
          </p:cNvSpPr>
          <p:nvPr>
            <p:ph idx="1"/>
          </p:nvPr>
        </p:nvSpPr>
        <p:spPr/>
        <p:txBody>
          <a:bodyPr>
            <a:normAutofit/>
          </a:bodyPr>
          <a:lstStyle/>
          <a:p>
            <a:r>
              <a:rPr lang="en-US" altLang="zh-CN" dirty="0"/>
              <a:t>6.1 Introduction</a:t>
            </a:r>
          </a:p>
          <a:p>
            <a:r>
              <a:rPr lang="en-US" altLang="zh-CN" dirty="0"/>
              <a:t>Interpretability: prediction interpretability</a:t>
            </a:r>
          </a:p>
          <a:p>
            <a:r>
              <a:rPr lang="en-US" altLang="zh-CN" sz="2400" dirty="0"/>
              <a:t>1) Propose a general framework for explaining structured black-box models </a:t>
            </a:r>
          </a:p>
          <a:p>
            <a:r>
              <a:rPr lang="en-US" altLang="zh-CN" sz="2400" dirty="0"/>
              <a:t>2) For sequential data, propose a variational autoencoder for controlled generation of input perturbations required for causal analysis </a:t>
            </a:r>
          </a:p>
          <a:p>
            <a:r>
              <a:rPr lang="en-US" altLang="zh-CN" sz="2400" dirty="0"/>
              <a:t>3) Evaluate the explanations produced by our framework on various sequence-to-sequence prediction tasks</a:t>
            </a:r>
            <a:endParaRPr lang="zh-CN" altLang="en-US" sz="2400" dirty="0"/>
          </a:p>
        </p:txBody>
      </p:sp>
    </p:spTree>
    <p:extLst>
      <p:ext uri="{BB962C8B-B14F-4D97-AF65-F5344CB8AC3E}">
        <p14:creationId xmlns:p14="http://schemas.microsoft.com/office/powerpoint/2010/main" val="2911174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CD8EA7-851C-493B-873F-33EFD973371B}"/>
              </a:ext>
            </a:extLst>
          </p:cNvPr>
          <p:cNvSpPr>
            <a:spLocks noGrp="1"/>
          </p:cNvSpPr>
          <p:nvPr>
            <p:ph idx="1"/>
          </p:nvPr>
        </p:nvSpPr>
        <p:spPr>
          <a:xfrm>
            <a:off x="838200" y="395926"/>
            <a:ext cx="10515600" cy="5781037"/>
          </a:xfrm>
        </p:spPr>
        <p:txBody>
          <a:bodyPr/>
          <a:lstStyle/>
          <a:p>
            <a:r>
              <a:rPr lang="en-US" altLang="zh-CN" dirty="0"/>
              <a:t>6.2 Structed-output causal </a:t>
            </a:r>
            <a:r>
              <a:rPr lang="en-US" altLang="zh-CN" dirty="0" err="1"/>
              <a:t>retionalizer</a:t>
            </a:r>
            <a:r>
              <a:rPr lang="en-US" altLang="zh-CN" dirty="0"/>
              <a:t> (SOCRAT)</a:t>
            </a:r>
          </a:p>
          <a:p>
            <a:r>
              <a:rPr lang="en-US" altLang="zh-CN" sz="2400" dirty="0"/>
              <a:t>Black-box model F: X </a:t>
            </a:r>
            <a:r>
              <a:rPr lang="zh-CN" altLang="en-US" sz="2400" dirty="0"/>
              <a:t>→ </a:t>
            </a:r>
            <a:r>
              <a:rPr lang="en-US" altLang="zh-CN" sz="2400" dirty="0"/>
              <a:t>Y , x</a:t>
            </a:r>
            <a:r>
              <a:rPr lang="zh-CN" altLang="en-US" sz="2400" dirty="0"/>
              <a:t>∈</a:t>
            </a:r>
            <a:r>
              <a:rPr lang="en-US" altLang="zh-CN" sz="2400" dirty="0"/>
              <a:t>X, y</a:t>
            </a:r>
            <a:r>
              <a:rPr lang="zh-CN" altLang="en-US" sz="2400" dirty="0"/>
              <a:t>∈</a:t>
            </a:r>
            <a:r>
              <a:rPr lang="en-US" altLang="zh-CN" sz="2400" dirty="0"/>
              <a:t>Y, x={x1,x2…</a:t>
            </a:r>
            <a:r>
              <a:rPr lang="en-US" altLang="zh-CN" sz="2400" dirty="0" err="1"/>
              <a:t>xn</a:t>
            </a:r>
            <a:r>
              <a:rPr lang="en-US" altLang="zh-CN" sz="2400" dirty="0"/>
              <a:t>}, y={y1,y2…</a:t>
            </a:r>
            <a:r>
              <a:rPr lang="en-US" altLang="zh-CN" sz="2400" dirty="0" err="1"/>
              <a:t>ym</a:t>
            </a:r>
            <a:r>
              <a:rPr lang="en-US" altLang="zh-CN" sz="2400" dirty="0"/>
              <a:t>}</a:t>
            </a:r>
          </a:p>
          <a:p>
            <a:r>
              <a:rPr lang="en-US" altLang="zh-CN" sz="2400" dirty="0"/>
              <a:t>Identify whether token xi is a likely cause for the occurrence of </a:t>
            </a:r>
            <a:r>
              <a:rPr lang="en-US" altLang="zh-CN" sz="2400" dirty="0" err="1"/>
              <a:t>yj</a:t>
            </a:r>
            <a:r>
              <a:rPr lang="en-US" altLang="zh-CN" sz="2400" dirty="0"/>
              <a:t> in the output when the input context is x. Following (Ribeiro et al., 2016)</a:t>
            </a:r>
          </a:p>
          <a:p>
            <a:r>
              <a:rPr lang="en-US" altLang="zh-CN" sz="2400" dirty="0"/>
              <a:t>Summarize the behavior of F around x in terms of a weighted bipartite graph</a:t>
            </a:r>
          </a:p>
          <a:p>
            <a:endParaRPr lang="en-US" altLang="zh-CN" sz="2400" dirty="0"/>
          </a:p>
          <a:p>
            <a:r>
              <a:rPr lang="en-US" altLang="zh-CN" sz="2400" dirty="0"/>
              <a:t>Formalize these components as subgraphs</a:t>
            </a:r>
          </a:p>
          <a:p>
            <a:r>
              <a:rPr lang="en-US" altLang="zh-CN" sz="2400" dirty="0"/>
              <a:t>An explanation of y </a:t>
            </a:r>
          </a:p>
          <a:p>
            <a:r>
              <a:rPr lang="en-US" altLang="zh-CN" sz="2400" dirty="0"/>
              <a:t>3 main components of the framework</a:t>
            </a:r>
          </a:p>
          <a:p>
            <a:r>
              <a:rPr lang="en-US" altLang="zh-CN" sz="2400" dirty="0"/>
              <a:t>1) a perturbation model for exercising F locally</a:t>
            </a:r>
          </a:p>
          <a:p>
            <a:r>
              <a:rPr lang="en-US" altLang="zh-CN" sz="2400" dirty="0"/>
              <a:t>2) a causal inference model for inferring associations</a:t>
            </a:r>
          </a:p>
          <a:p>
            <a:r>
              <a:rPr lang="en-US" altLang="zh-CN" sz="2400" dirty="0"/>
              <a:t>3) a selection step (select most relevant sets of associations)</a:t>
            </a:r>
          </a:p>
        </p:txBody>
      </p:sp>
      <p:pic>
        <p:nvPicPr>
          <p:cNvPr id="5" name="图片 4">
            <a:extLst>
              <a:ext uri="{FF2B5EF4-FFF2-40B4-BE49-F238E27FC236}">
                <a16:creationId xmlns:a16="http://schemas.microsoft.com/office/drawing/2014/main" id="{2FF92FE8-B507-4A7F-92C3-2768FC07D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098" y="2584397"/>
            <a:ext cx="2069163" cy="398646"/>
          </a:xfrm>
          <a:prstGeom prst="rect">
            <a:avLst/>
          </a:prstGeom>
        </p:spPr>
      </p:pic>
      <p:pic>
        <p:nvPicPr>
          <p:cNvPr id="7" name="图片 6">
            <a:extLst>
              <a:ext uri="{FF2B5EF4-FFF2-40B4-BE49-F238E27FC236}">
                <a16:creationId xmlns:a16="http://schemas.microsoft.com/office/drawing/2014/main" id="{F695E245-B6C7-432C-98E9-FDC23E6DA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41" y="3091181"/>
            <a:ext cx="2409825" cy="390525"/>
          </a:xfrm>
          <a:prstGeom prst="rect">
            <a:avLst/>
          </a:prstGeom>
        </p:spPr>
      </p:pic>
      <p:pic>
        <p:nvPicPr>
          <p:cNvPr id="9" name="图片 8">
            <a:extLst>
              <a:ext uri="{FF2B5EF4-FFF2-40B4-BE49-F238E27FC236}">
                <a16:creationId xmlns:a16="http://schemas.microsoft.com/office/drawing/2014/main" id="{46ADB042-FFA3-490B-BB52-F17F89207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329" y="3559696"/>
            <a:ext cx="2552700" cy="371475"/>
          </a:xfrm>
          <a:prstGeom prst="rect">
            <a:avLst/>
          </a:prstGeom>
        </p:spPr>
      </p:pic>
    </p:spTree>
    <p:extLst>
      <p:ext uri="{BB962C8B-B14F-4D97-AF65-F5344CB8AC3E}">
        <p14:creationId xmlns:p14="http://schemas.microsoft.com/office/powerpoint/2010/main" val="124071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6350970-5D85-478C-B753-B3739D89C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126" y="632148"/>
            <a:ext cx="8839747" cy="2796852"/>
          </a:xfr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173071D9-77FD-4231-8858-50E2553F2D26}"/>
                  </a:ext>
                </a:extLst>
              </p:cNvPr>
              <p:cNvSpPr txBox="1"/>
              <p:nvPr/>
            </p:nvSpPr>
            <p:spPr>
              <a:xfrm>
                <a:off x="1155627" y="3492704"/>
                <a:ext cx="9877134" cy="2437975"/>
              </a:xfrm>
              <a:prstGeom prst="rect">
                <a:avLst/>
              </a:prstGeom>
              <a:noFill/>
            </p:spPr>
            <p:txBody>
              <a:bodyPr wrap="square" rtlCol="0">
                <a:spAutoFit/>
              </a:bodyPr>
              <a:lstStyle/>
              <a:p>
                <a:r>
                  <a:rPr lang="en-US" altLang="zh-CN" sz="2800" dirty="0"/>
                  <a:t>6.2.1 Perturbation Model</a:t>
                </a:r>
              </a:p>
              <a:p>
                <a:endParaRPr lang="en-US" altLang="zh-CN" sz="2800" dirty="0"/>
              </a:p>
              <a:p>
                <a:r>
                  <a:rPr lang="en-US" altLang="zh-CN" sz="2400" dirty="0"/>
                  <a:t>Train a VAE</a:t>
                </a:r>
              </a:p>
              <a:p>
                <a:r>
                  <a:rPr lang="en-US" altLang="zh-CN" sz="2400" dirty="0"/>
                  <a:t>Encoder </a:t>
                </a:r>
                <a14:m>
                  <m:oMath xmlns:m="http://schemas.openxmlformats.org/officeDocument/2006/math">
                    <m:r>
                      <m:rPr>
                        <m:sty m:val="p"/>
                      </m:rPr>
                      <a:rPr lang="en-US" altLang="zh-CN" sz="2400" b="0" i="0" smtClean="0">
                        <a:latin typeface="Cambria Math" panose="02040503050406030204" pitchFamily="18" charset="0"/>
                      </a:rPr>
                      <m:t>ENC</m:t>
                    </m:r>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𝑑</m:t>
                        </m:r>
                      </m:sup>
                    </m:sSup>
                  </m:oMath>
                </a14:m>
                <a:r>
                  <a:rPr lang="zh-CN" altLang="en-US" sz="2400" b="0" dirty="0">
                    <a:ea typeface="Cambria Math" panose="02040503050406030204" pitchFamily="18" charset="0"/>
                  </a:rPr>
                  <a:t>  </a:t>
                </a:r>
                <a:r>
                  <a:rPr lang="en-US" altLang="zh-CN" sz="2400" dirty="0">
                    <a:ea typeface="Cambria Math" panose="02040503050406030204" pitchFamily="18" charset="0"/>
                  </a:rPr>
                  <a:t>Decoder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𝐷𝐸𝐶</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𝑑</m:t>
                        </m:r>
                      </m:sup>
                    </m:sSup>
                    <m:r>
                      <a:rPr lang="en-US" altLang="zh-CN" sz="2400" i="1">
                        <a:latin typeface="Cambria Math" panose="02040503050406030204" pitchFamily="18" charset="0"/>
                        <a:ea typeface="Cambria Math" panose="02040503050406030204" pitchFamily="18" charset="0"/>
                      </a:rPr>
                      <m:t>→</m:t>
                    </m:r>
                  </m:oMath>
                </a14:m>
                <a:r>
                  <a:rPr lang="en-US" altLang="zh-CN" sz="2400" b="0" dirty="0">
                    <a:ea typeface="Cambria Math" panose="02040503050406030204" pitchFamily="18" charset="0"/>
                  </a:rPr>
                  <a:t> X</a:t>
                </a:r>
              </a:p>
              <a:p>
                <a:endParaRPr lang="en-US" altLang="zh-CN" sz="2400" dirty="0">
                  <a:ea typeface="Cambria Math" panose="02040503050406030204" pitchFamily="18" charset="0"/>
                </a:endParaRPr>
              </a:p>
              <a:p>
                <a:r>
                  <a:rPr lang="en-US" altLang="zh-CN" sz="2400" dirty="0">
                    <a:ea typeface="Cambria Math" panose="02040503050406030204" pitchFamily="18" charset="0"/>
                  </a:rPr>
                  <a:t>Result:</a:t>
                </a:r>
                <a:r>
                  <a:rPr lang="zh-CN" altLang="en-US" sz="2400" dirty="0">
                    <a:ea typeface="Cambria Math" panose="02040503050406030204" pitchFamily="18" charset="0"/>
                  </a:rPr>
                  <a:t> </a:t>
                </a:r>
                <a:r>
                  <a:rPr lang="en-US" altLang="zh-CN" sz="2400" dirty="0">
                    <a:ea typeface="Cambria Math" panose="02040503050406030204" pitchFamily="18" charset="0"/>
                  </a:rPr>
                  <a:t>N pairs of perturbed input-output pairs </a:t>
                </a:r>
                <a:endParaRPr lang="en-US" altLang="zh-CN" sz="2400" b="0" dirty="0">
                  <a:ea typeface="Cambria Math" panose="02040503050406030204" pitchFamily="18" charset="0"/>
                </a:endParaRPr>
              </a:p>
            </p:txBody>
          </p:sp>
        </mc:Choice>
        <mc:Fallback>
          <p:sp>
            <p:nvSpPr>
              <p:cNvPr id="6" name="文本框 5">
                <a:extLst>
                  <a:ext uri="{FF2B5EF4-FFF2-40B4-BE49-F238E27FC236}">
                    <a16:creationId xmlns:a16="http://schemas.microsoft.com/office/drawing/2014/main" id="{173071D9-77FD-4231-8858-50E2553F2D26}"/>
                  </a:ext>
                </a:extLst>
              </p:cNvPr>
              <p:cNvSpPr txBox="1">
                <a:spLocks noRot="1" noChangeAspect="1" noMove="1" noResize="1" noEditPoints="1" noAdjustHandles="1" noChangeArrowheads="1" noChangeShapeType="1" noTextEdit="1"/>
              </p:cNvSpPr>
              <p:nvPr/>
            </p:nvSpPr>
            <p:spPr>
              <a:xfrm>
                <a:off x="1155627" y="3492704"/>
                <a:ext cx="9877134" cy="2437975"/>
              </a:xfrm>
              <a:prstGeom prst="rect">
                <a:avLst/>
              </a:prstGeom>
              <a:blipFill>
                <a:blip r:embed="rId3"/>
                <a:stretch>
                  <a:fillRect l="-1296" t="-3000" b="-500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66AEC9F-CA7A-4646-BEA3-2F46C613E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762" y="5444873"/>
            <a:ext cx="1596219" cy="485806"/>
          </a:xfrm>
          <a:prstGeom prst="rect">
            <a:avLst/>
          </a:prstGeom>
        </p:spPr>
      </p:pic>
    </p:spTree>
    <p:extLst>
      <p:ext uri="{BB962C8B-B14F-4D97-AF65-F5344CB8AC3E}">
        <p14:creationId xmlns:p14="http://schemas.microsoft.com/office/powerpoint/2010/main" val="3492047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F5D85F-BF3D-4D83-A4FA-77553CAF688B}"/>
                  </a:ext>
                </a:extLst>
              </p:cNvPr>
              <p:cNvSpPr>
                <a:spLocks noGrp="1"/>
              </p:cNvSpPr>
              <p:nvPr>
                <p:ph idx="1"/>
              </p:nvPr>
            </p:nvSpPr>
            <p:spPr>
              <a:xfrm>
                <a:off x="838200" y="539646"/>
                <a:ext cx="10515600" cy="5637317"/>
              </a:xfrm>
            </p:spPr>
            <p:txBody>
              <a:bodyPr>
                <a:normAutofit/>
              </a:bodyPr>
              <a:lstStyle/>
              <a:p>
                <a:r>
                  <a:rPr lang="en-US" altLang="zh-CN" dirty="0"/>
                  <a:t>6.2.2 Causal model</a:t>
                </a:r>
              </a:p>
              <a:p>
                <a:r>
                  <a:rPr lang="en-US" altLang="zh-CN" sz="2400" dirty="0"/>
                  <a:t>Let                      be a binary vector encoding the presence of the original tokens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x</m:t>
                        </m:r>
                      </m:e>
                      <m:sub>
                        <m:r>
                          <a:rPr lang="en-US" altLang="zh-CN" sz="2400" b="0" i="0" smtClean="0">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x</m:t>
                        </m:r>
                      </m:e>
                      <m:sub>
                        <m:r>
                          <a:rPr lang="en-US" altLang="zh-CN" sz="2400" b="0" i="0" smtClean="0">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x</m:t>
                        </m:r>
                      </m:e>
                      <m:sub>
                        <m:r>
                          <m:rPr>
                            <m:sty m:val="p"/>
                          </m:rPr>
                          <a:rPr lang="en-US" altLang="zh-CN" sz="2400" b="0" i="0" smtClean="0">
                            <a:latin typeface="Cambria Math" panose="02040503050406030204" pitchFamily="18" charset="0"/>
                          </a:rPr>
                          <m:t>n</m:t>
                        </m:r>
                      </m:sub>
                    </m:sSub>
                  </m:oMath>
                </a14:m>
                <a:r>
                  <a:rPr lang="en-US" altLang="zh-CN" sz="2400" b="0" dirty="0"/>
                  <a:t> ,for each target token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oMath>
                </a14:m>
                <a:r>
                  <a:rPr lang="en-US" altLang="zh-CN" sz="2400" b="0" dirty="0"/>
                  <a:t> </a:t>
                </a:r>
                <a:r>
                  <a:rPr lang="en-US" altLang="zh-CN" sz="2400" dirty="0"/>
                  <a:t>estimate a model:</a:t>
                </a:r>
              </a:p>
              <a:p>
                <a:r>
                  <a:rPr lang="en-US" altLang="zh-CN" sz="2400" dirty="0"/>
                  <a:t> </a:t>
                </a:r>
              </a:p>
              <a:p>
                <a:r>
                  <a:rPr lang="en-US" altLang="zh-CN" sz="2400" b="0" dirty="0"/>
                  <a:t>Use Gaussian approximation for the logarithm of the logistic function together with the prior </a:t>
                </a:r>
                <a14:m>
                  <m:oMath xmlns:m="http://schemas.openxmlformats.org/officeDocument/2006/math">
                    <m:r>
                      <m:rPr>
                        <m:sty m:val="p"/>
                      </m:rPr>
                      <a:rPr lang="en-US" altLang="zh-CN" sz="2400" i="1" dirty="0">
                        <a:latin typeface="Cambria Math" panose="02040503050406030204" pitchFamily="18" charset="0"/>
                      </a:rPr>
                      <m:t>p</m:t>
                    </m:r>
                    <m:d>
                      <m:dPr>
                        <m:ctrlPr>
                          <a:rPr lang="en-US" altLang="zh-CN" sz="2400" b="0" i="1" dirty="0" smtClean="0">
                            <a:latin typeface="Cambria Math" panose="02040503050406030204" pitchFamily="18" charset="0"/>
                          </a:rPr>
                        </m:ctrlPr>
                      </m:dPr>
                      <m:e>
                        <m:r>
                          <m:rPr>
                            <m:sty m:val="p"/>
                          </m:rPr>
                          <a:rPr lang="en-US" altLang="zh-CN" sz="2400" b="0" i="1" dirty="0" smtClean="0">
                            <a:latin typeface="Cambria Math" panose="02040503050406030204" pitchFamily="18" charset="0"/>
                          </a:rPr>
                          <m:t>θ</m:t>
                        </m:r>
                      </m:e>
                    </m:d>
                    <m:r>
                      <a:rPr lang="en-US" altLang="zh-CN" sz="2400" b="0" i="0" dirty="0" smtClean="0">
                        <a:latin typeface="Cambria Math" panose="02040503050406030204" pitchFamily="18" charset="0"/>
                      </a:rPr>
                      <m:t>=</m:t>
                    </m:r>
                    <m:r>
                      <m:rPr>
                        <m:sty m:val="p"/>
                      </m:rPr>
                      <a:rPr lang="en-US" altLang="zh-CN" sz="2400" b="0" i="0" dirty="0" smtClean="0">
                        <a:latin typeface="Cambria Math" panose="02040503050406030204" pitchFamily="18" charset="0"/>
                      </a:rPr>
                      <m:t>N</m:t>
                    </m:r>
                    <m:r>
                      <a:rPr lang="en-US" altLang="zh-CN" sz="2400" b="0" i="0"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𝜃</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sSubSup>
                      <m:sSubSupPr>
                        <m:ctrlPr>
                          <a:rPr lang="en-US" altLang="zh-CN" sz="2400" b="0" i="1" dirty="0" smtClean="0">
                            <a:latin typeface="Cambria Math" panose="02040503050406030204" pitchFamily="18" charset="0"/>
                          </a:rPr>
                        </m:ctrlPr>
                      </m:sSubSupPr>
                      <m:e>
                        <m:r>
                          <a:rPr lang="en-US" altLang="zh-CN" sz="2400" b="0" i="1" dirty="0" smtClean="0">
                            <a:latin typeface="Cambria Math" panose="02040503050406030204" pitchFamily="18" charset="0"/>
                          </a:rPr>
                          <m:t>𝐻</m:t>
                        </m:r>
                      </m:e>
                      <m:sub>
                        <m:r>
                          <a:rPr lang="en-US" altLang="zh-CN" sz="2400" b="0" i="1" dirty="0" smtClean="0">
                            <a:latin typeface="Cambria Math" panose="02040503050406030204" pitchFamily="18" charset="0"/>
                          </a:rPr>
                          <m:t>0</m:t>
                        </m:r>
                      </m:sub>
                      <m:sup>
                        <m:r>
                          <a:rPr lang="en-US" altLang="zh-CN" sz="2400" b="0" i="1" dirty="0" smtClean="0">
                            <a:latin typeface="Cambria Math" panose="02040503050406030204" pitchFamily="18" charset="0"/>
                          </a:rPr>
                          <m:t>−1</m:t>
                        </m:r>
                      </m:sup>
                    </m:sSubSup>
                    <m:r>
                      <a:rPr lang="en-US" altLang="zh-CN" sz="2400" b="0" i="0" dirty="0" smtClean="0">
                        <a:latin typeface="Cambria Math" panose="02040503050406030204" pitchFamily="18" charset="0"/>
                      </a:rPr>
                      <m:t>)</m:t>
                    </m:r>
                  </m:oMath>
                </a14:m>
                <a:r>
                  <a:rPr lang="en-US" altLang="zh-CN" sz="2400" b="0" dirty="0"/>
                  <a:t> (Murphy,2012)</a:t>
                </a:r>
              </a:p>
              <a:p>
                <a:r>
                  <a:rPr lang="en-US" altLang="zh-CN" sz="2400" dirty="0"/>
                  <a:t>Result: dependency coefficients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𝜃</m:t>
                        </m:r>
                      </m:e>
                      <m:sub>
                        <m:r>
                          <a:rPr lang="en-US" altLang="zh-CN" sz="2400" b="0" i="1" dirty="0" smtClean="0">
                            <a:latin typeface="Cambria Math" panose="02040503050406030204" pitchFamily="18" charset="0"/>
                          </a:rPr>
                          <m:t>𝑖𝑗</m:t>
                        </m:r>
                      </m:sub>
                    </m:sSub>
                  </m:oMath>
                </a14:m>
                <a:r>
                  <a:rPr lang="en-US" altLang="zh-CN" sz="2400" dirty="0"/>
                  <a:t>}, along with their uncertainty estimates</a:t>
                </a:r>
              </a:p>
              <a:p>
                <a:r>
                  <a:rPr lang="en-US" altLang="zh-CN" dirty="0"/>
                  <a:t>6.2.3 Explanation Selection</a:t>
                </a:r>
              </a:p>
              <a:p>
                <a:r>
                  <a:rPr lang="en-US" altLang="zh-CN" sz="2400" dirty="0"/>
                  <a:t>How to select a set explanations for (</a:t>
                </a:r>
                <a:r>
                  <a:rPr lang="en-US" altLang="zh-CN" sz="2400" dirty="0" err="1"/>
                  <a:t>x,y</a:t>
                </a:r>
                <a:r>
                  <a:rPr lang="en-US" altLang="zh-CN" sz="2400" dirty="0"/>
                  <a:t>)</a:t>
                </a:r>
              </a:p>
              <a:p>
                <a:r>
                  <a:rPr lang="en-US" altLang="zh-CN" sz="2400" dirty="0"/>
                  <a:t>Partition the vertex set of G into disjoint subsets so as to minimize the weight of omitted edges (i.e. the k-cut value of the partition)</a:t>
                </a:r>
              </a:p>
              <a:p>
                <a:r>
                  <a:rPr lang="en-US" altLang="zh-CN" sz="2400" dirty="0"/>
                  <a:t>Rely on the approach of Fan et al. (2012) designed for interval estimates of edge weights. </a:t>
                </a:r>
              </a:p>
              <a:p>
                <a:endParaRPr lang="en-US" altLang="zh-CN" b="0" dirty="0"/>
              </a:p>
              <a:p>
                <a:endParaRPr lang="en-US" altLang="zh-CN" sz="2400" b="0" dirty="0"/>
              </a:p>
            </p:txBody>
          </p:sp>
        </mc:Choice>
        <mc:Fallback>
          <p:sp>
            <p:nvSpPr>
              <p:cNvPr id="3" name="内容占位符 2">
                <a:extLst>
                  <a:ext uri="{FF2B5EF4-FFF2-40B4-BE49-F238E27FC236}">
                    <a16:creationId xmlns:a16="http://schemas.microsoft.com/office/drawing/2014/main" id="{7BF5D85F-BF3D-4D83-A4FA-77553CAF688B}"/>
                  </a:ext>
                </a:extLst>
              </p:cNvPr>
              <p:cNvSpPr>
                <a:spLocks noGrp="1" noRot="1" noChangeAspect="1" noMove="1" noResize="1" noEditPoints="1" noAdjustHandles="1" noChangeArrowheads="1" noChangeShapeType="1" noTextEdit="1"/>
              </p:cNvSpPr>
              <p:nvPr>
                <p:ph idx="1"/>
              </p:nvPr>
            </p:nvSpPr>
            <p:spPr>
              <a:xfrm>
                <a:off x="838200" y="539646"/>
                <a:ext cx="10515600" cy="5637317"/>
              </a:xfrm>
              <a:blipFill>
                <a:blip r:embed="rId2"/>
                <a:stretch>
                  <a:fillRect l="-1043" t="-2056" r="-1507" b="-7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0F3C60-4F01-488A-A16F-1836E66AF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408" y="1093501"/>
            <a:ext cx="1685925" cy="323850"/>
          </a:xfrm>
          <a:prstGeom prst="rect">
            <a:avLst/>
          </a:prstGeom>
        </p:spPr>
      </p:pic>
      <p:pic>
        <p:nvPicPr>
          <p:cNvPr id="7" name="图片 6">
            <a:extLst>
              <a:ext uri="{FF2B5EF4-FFF2-40B4-BE49-F238E27FC236}">
                <a16:creationId xmlns:a16="http://schemas.microsoft.com/office/drawing/2014/main" id="{054494FD-DA82-4640-9972-C787C083C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809" y="1795769"/>
            <a:ext cx="3762375" cy="485775"/>
          </a:xfrm>
          <a:prstGeom prst="rect">
            <a:avLst/>
          </a:prstGeom>
        </p:spPr>
      </p:pic>
      <p:pic>
        <p:nvPicPr>
          <p:cNvPr id="9" name="图片 8">
            <a:extLst>
              <a:ext uri="{FF2B5EF4-FFF2-40B4-BE49-F238E27FC236}">
                <a16:creationId xmlns:a16="http://schemas.microsoft.com/office/drawing/2014/main" id="{2D3A2716-F836-4B06-B0F4-31F3CEEA3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793" y="1871968"/>
            <a:ext cx="2390775" cy="333375"/>
          </a:xfrm>
          <a:prstGeom prst="rect">
            <a:avLst/>
          </a:prstGeom>
        </p:spPr>
      </p:pic>
    </p:spTree>
    <p:extLst>
      <p:ext uri="{BB962C8B-B14F-4D97-AF65-F5344CB8AC3E}">
        <p14:creationId xmlns:p14="http://schemas.microsoft.com/office/powerpoint/2010/main" val="1593003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6260E7-CB82-4C8C-91B6-31B7C9946097}"/>
              </a:ext>
            </a:extLst>
          </p:cNvPr>
          <p:cNvSpPr>
            <a:spLocks noGrp="1"/>
          </p:cNvSpPr>
          <p:nvPr>
            <p:ph idx="1"/>
          </p:nvPr>
        </p:nvSpPr>
        <p:spPr>
          <a:xfrm>
            <a:off x="838200" y="395926"/>
            <a:ext cx="10515600" cy="5781037"/>
          </a:xfrm>
        </p:spPr>
        <p:txBody>
          <a:bodyPr/>
          <a:lstStyle/>
          <a:p>
            <a:r>
              <a:rPr lang="en-US" altLang="zh-CN" dirty="0"/>
              <a:t>6.3 Experiment</a:t>
            </a:r>
          </a:p>
          <a:p>
            <a:endParaRPr lang="zh-CN" altLang="en-US" dirty="0"/>
          </a:p>
        </p:txBody>
      </p:sp>
      <p:pic>
        <p:nvPicPr>
          <p:cNvPr id="5" name="图片 4">
            <a:extLst>
              <a:ext uri="{FF2B5EF4-FFF2-40B4-BE49-F238E27FC236}">
                <a16:creationId xmlns:a16="http://schemas.microsoft.com/office/drawing/2014/main" id="{EF77008A-24B0-483A-A4A3-3294FB5CB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315" y="1267565"/>
            <a:ext cx="4929875" cy="4322869"/>
          </a:xfrm>
          <a:prstGeom prst="rect">
            <a:avLst/>
          </a:prstGeom>
        </p:spPr>
      </p:pic>
      <p:pic>
        <p:nvPicPr>
          <p:cNvPr id="7" name="图片 6">
            <a:extLst>
              <a:ext uri="{FF2B5EF4-FFF2-40B4-BE49-F238E27FC236}">
                <a16:creationId xmlns:a16="http://schemas.microsoft.com/office/drawing/2014/main" id="{5836522E-60E4-4BD8-8396-1FE995736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933" y="586528"/>
            <a:ext cx="4511707" cy="5590435"/>
          </a:xfrm>
          <a:prstGeom prst="rect">
            <a:avLst/>
          </a:prstGeom>
        </p:spPr>
      </p:pic>
    </p:spTree>
    <p:extLst>
      <p:ext uri="{BB962C8B-B14F-4D97-AF65-F5344CB8AC3E}">
        <p14:creationId xmlns:p14="http://schemas.microsoft.com/office/powerpoint/2010/main" val="2190724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40EC1-7186-4CA6-ACA3-D2976AFBB692}"/>
              </a:ext>
            </a:extLst>
          </p:cNvPr>
          <p:cNvSpPr>
            <a:spLocks noGrp="1"/>
          </p:cNvSpPr>
          <p:nvPr>
            <p:ph type="title"/>
          </p:nvPr>
        </p:nvSpPr>
        <p:spPr/>
        <p:txBody>
          <a:bodyPr>
            <a:normAutofit/>
          </a:bodyPr>
          <a:lstStyle/>
          <a:p>
            <a:r>
              <a:rPr lang="en-US" altLang="zh-CN" sz="3600" dirty="0"/>
              <a:t>7. Interpreting and improving natural-language processing with natural language-processing</a:t>
            </a:r>
            <a:endParaRPr lang="zh-CN" altLang="en-US" sz="3600" dirty="0"/>
          </a:p>
        </p:txBody>
      </p:sp>
      <p:sp>
        <p:nvSpPr>
          <p:cNvPr id="4" name="标题 1">
            <a:extLst>
              <a:ext uri="{FF2B5EF4-FFF2-40B4-BE49-F238E27FC236}">
                <a16:creationId xmlns:a16="http://schemas.microsoft.com/office/drawing/2014/main" id="{FD708237-4F49-4241-BADA-726978A69995}"/>
              </a:ext>
            </a:extLst>
          </p:cNvPr>
          <p:cNvSpPr txBox="1">
            <a:spLocks/>
          </p:cNvSpPr>
          <p:nvPr/>
        </p:nvSpPr>
        <p:spPr>
          <a:xfrm>
            <a:off x="838200" y="3307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8. Improving Language Understanding by Generative Pre-Training</a:t>
            </a:r>
            <a:endParaRPr lang="zh-CN" altLang="en-US" sz="3600" dirty="0"/>
          </a:p>
        </p:txBody>
      </p:sp>
    </p:spTree>
    <p:extLst>
      <p:ext uri="{BB962C8B-B14F-4D97-AF65-F5344CB8AC3E}">
        <p14:creationId xmlns:p14="http://schemas.microsoft.com/office/powerpoint/2010/main" val="235739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59515AA-EE51-4015-8B22-83254018AB90}"/>
                  </a:ext>
                </a:extLst>
              </p:cNvPr>
              <p:cNvSpPr>
                <a:spLocks noGrp="1"/>
              </p:cNvSpPr>
              <p:nvPr>
                <p:ph idx="1"/>
              </p:nvPr>
            </p:nvSpPr>
            <p:spPr>
              <a:xfrm>
                <a:off x="838200" y="433633"/>
                <a:ext cx="10515600" cy="5743330"/>
              </a:xfrm>
            </p:spPr>
            <p:txBody>
              <a:bodyPr/>
              <a:lstStyle/>
              <a:p>
                <a:r>
                  <a:rPr lang="en-US" altLang="zh-CN" dirty="0"/>
                  <a:t>1.2.2 Scoring Unit Interpretability</a:t>
                </a:r>
              </a:p>
              <a:p>
                <a:r>
                  <a:rPr lang="en-US" altLang="zh-CN" sz="2400" dirty="0" err="1"/>
                  <a:t>Imput</a:t>
                </a:r>
                <a:r>
                  <a:rPr lang="en-US" altLang="zh-CN" sz="2400" dirty="0"/>
                  <a:t> image x, Activation map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𝑘</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a14:m>
                <a:r>
                  <a:rPr lang="zh-CN" altLang="en-US" sz="2400" dirty="0"/>
                  <a:t> </a:t>
                </a:r>
                <a:r>
                  <a:rPr lang="en-US" altLang="zh-CN" sz="2400" dirty="0"/>
                  <a:t>for every convolution unit k, </a:t>
                </a:r>
              </a:p>
              <a:p>
                <a:r>
                  <a:rPr lang="en-US" altLang="zh-CN" sz="2400" dirty="0"/>
                  <a:t>Then the distribution of individual unit activations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𝑎</m:t>
                        </m:r>
                      </m:e>
                      <m:sub>
                        <m:r>
                          <a:rPr lang="en-US" altLang="zh-CN" sz="2400" i="1" dirty="0" smtClean="0">
                            <a:latin typeface="Cambria Math" panose="02040503050406030204" pitchFamily="18" charset="0"/>
                          </a:rPr>
                          <m:t>𝑘</m:t>
                        </m:r>
                      </m:sub>
                    </m:sSub>
                  </m:oMath>
                </a14:m>
                <a:r>
                  <a:rPr lang="en-US" altLang="zh-CN" sz="2400" dirty="0"/>
                  <a:t> is computed</a:t>
                </a:r>
              </a:p>
              <a:p>
                <a:r>
                  <a:rPr lang="en-US" altLang="zh-CN" sz="2400" dirty="0"/>
                  <a:t>Get top quantile level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𝑘</m:t>
                        </m:r>
                      </m:sub>
                    </m:sSub>
                  </m:oMath>
                </a14:m>
                <a:r>
                  <a:rPr lang="zh-CN" altLang="en-US" sz="2400" dirty="0"/>
                  <a:t> </a:t>
                </a:r>
                <a:r>
                  <a:rPr lang="en-US" altLang="zh-CN" sz="2400" dirty="0"/>
                  <a:t>such that :</a:t>
                </a:r>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𝑘</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oMath>
                </a14:m>
                <a:r>
                  <a:rPr lang="en-US" altLang="zh-CN" sz="2400" dirty="0"/>
                  <a:t>is scaled up to the mask resolution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i="1">
                            <a:latin typeface="Cambria Math" panose="02040503050406030204" pitchFamily="18" charset="0"/>
                          </a:rPr>
                          <m:t>𝑘</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oMath>
                </a14:m>
                <a:r>
                  <a:rPr lang="en-US" altLang="zh-CN" sz="2400" dirty="0"/>
                  <a:t>using bilinear interpolation</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t> </a:t>
                </a:r>
                <a:r>
                  <a:rPr lang="en-US" altLang="zh-CN" sz="2400" dirty="0"/>
                  <a:t>is </a:t>
                </a:r>
                <a:r>
                  <a:rPr lang="en-US" altLang="zh-CN" sz="2400" dirty="0" err="1"/>
                  <a:t>thresholded</a:t>
                </a:r>
                <a:r>
                  <a:rPr lang="en-US" altLang="zh-CN" sz="2400" dirty="0"/>
                  <a:t> into a binary segmentation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en-US" altLang="zh-CN" sz="2400" dirty="0"/>
                  <a:t>: </a:t>
                </a:r>
              </a:p>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𝑐</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a14:m>
                <a:r>
                  <a:rPr lang="en-US" altLang="zh-CN" sz="2400" dirty="0"/>
                  <a:t>: the input-resolution annotation mask for a conception c</a:t>
                </a:r>
              </a:p>
              <a:p>
                <a:r>
                  <a:rPr lang="en-US" altLang="zh-CN" sz="2400" dirty="0"/>
                  <a:t>Score of each unit k as segmentation for concept c is reported as a data-set-wide intersection over union score : </a:t>
                </a:r>
              </a:p>
              <a:p>
                <a:endParaRPr lang="en-US" altLang="zh-CN" sz="2400" dirty="0"/>
              </a:p>
              <a:p>
                <a:endParaRPr lang="en-US" altLang="zh-CN" sz="2400" dirty="0"/>
              </a:p>
              <a:p>
                <a:r>
                  <a:rPr lang="en-US" altLang="zh-CN" sz="2400" dirty="0"/>
                  <a:t>For our comparisons we report a detector if </a:t>
                </a:r>
                <a:endParaRPr lang="zh-CN" altLang="en-US" sz="2400" dirty="0"/>
              </a:p>
            </p:txBody>
          </p:sp>
        </mc:Choice>
        <mc:Fallback>
          <p:sp>
            <p:nvSpPr>
              <p:cNvPr id="3" name="内容占位符 2">
                <a:extLst>
                  <a:ext uri="{FF2B5EF4-FFF2-40B4-BE49-F238E27FC236}">
                    <a16:creationId xmlns:a16="http://schemas.microsoft.com/office/drawing/2014/main" id="{E59515AA-EE51-4015-8B22-83254018AB90}"/>
                  </a:ext>
                </a:extLst>
              </p:cNvPr>
              <p:cNvSpPr>
                <a:spLocks noGrp="1" noRot="1" noChangeAspect="1" noMove="1" noResize="1" noEditPoints="1" noAdjustHandles="1" noChangeArrowheads="1" noChangeShapeType="1" noTextEdit="1"/>
              </p:cNvSpPr>
              <p:nvPr>
                <p:ph idx="1"/>
              </p:nvPr>
            </p:nvSpPr>
            <p:spPr>
              <a:xfrm>
                <a:off x="838200" y="433633"/>
                <a:ext cx="10515600" cy="5743330"/>
              </a:xfrm>
              <a:blipFill>
                <a:blip r:embed="rId2"/>
                <a:stretch>
                  <a:fillRect l="-1043" t="-1911" r="-69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93FDF4B-0689-4644-A263-68F05B8CB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169" y="1928666"/>
            <a:ext cx="1885950" cy="285750"/>
          </a:xfrm>
          <a:prstGeom prst="rect">
            <a:avLst/>
          </a:prstGeom>
        </p:spPr>
      </p:pic>
      <p:pic>
        <p:nvPicPr>
          <p:cNvPr id="7" name="图片 6">
            <a:extLst>
              <a:ext uri="{FF2B5EF4-FFF2-40B4-BE49-F238E27FC236}">
                <a16:creationId xmlns:a16="http://schemas.microsoft.com/office/drawing/2014/main" id="{3E7CF984-DB0A-4836-912A-919663CC0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255" y="2838204"/>
            <a:ext cx="1857375" cy="314325"/>
          </a:xfrm>
          <a:prstGeom prst="rect">
            <a:avLst/>
          </a:prstGeom>
        </p:spPr>
      </p:pic>
      <p:pic>
        <p:nvPicPr>
          <p:cNvPr id="9" name="图片 8">
            <a:extLst>
              <a:ext uri="{FF2B5EF4-FFF2-40B4-BE49-F238E27FC236}">
                <a16:creationId xmlns:a16="http://schemas.microsoft.com/office/drawing/2014/main" id="{ED800A30-E91D-4C86-8175-EBB1D2BBA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1395" y="4500317"/>
            <a:ext cx="3762375" cy="647700"/>
          </a:xfrm>
          <a:prstGeom prst="rect">
            <a:avLst/>
          </a:prstGeom>
        </p:spPr>
      </p:pic>
      <p:pic>
        <p:nvPicPr>
          <p:cNvPr id="11" name="图片 10">
            <a:extLst>
              <a:ext uri="{FF2B5EF4-FFF2-40B4-BE49-F238E27FC236}">
                <a16:creationId xmlns:a16="http://schemas.microsoft.com/office/drawing/2014/main" id="{7DEEDCB2-FEE0-49D4-9A22-6BB906FE2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8403" y="5436026"/>
            <a:ext cx="1354849" cy="314325"/>
          </a:xfrm>
          <a:prstGeom prst="rect">
            <a:avLst/>
          </a:prstGeom>
        </p:spPr>
      </p:pic>
    </p:spTree>
    <p:extLst>
      <p:ext uri="{BB962C8B-B14F-4D97-AF65-F5344CB8AC3E}">
        <p14:creationId xmlns:p14="http://schemas.microsoft.com/office/powerpoint/2010/main" val="295735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223B64-DE4A-4512-8ECB-92D495264408}"/>
              </a:ext>
            </a:extLst>
          </p:cNvPr>
          <p:cNvSpPr>
            <a:spLocks noGrp="1"/>
          </p:cNvSpPr>
          <p:nvPr>
            <p:ph idx="1"/>
          </p:nvPr>
        </p:nvSpPr>
        <p:spPr>
          <a:xfrm>
            <a:off x="838200" y="443060"/>
            <a:ext cx="10515600" cy="5733903"/>
          </a:xfrm>
        </p:spPr>
        <p:txBody>
          <a:bodyPr/>
          <a:lstStyle/>
          <a:p>
            <a:r>
              <a:rPr lang="en-US" altLang="zh-CN" dirty="0"/>
              <a:t>1.3 Experiments</a:t>
            </a:r>
          </a:p>
          <a:p>
            <a:r>
              <a:rPr lang="en-US" altLang="zh-CN" sz="2400" dirty="0"/>
              <a:t>Different architectures:</a:t>
            </a:r>
          </a:p>
          <a:p>
            <a:endParaRPr lang="en-US" altLang="zh-CN" sz="2400" dirty="0"/>
          </a:p>
          <a:p>
            <a:endParaRPr lang="en-US" altLang="zh-CN" sz="2400" dirty="0"/>
          </a:p>
          <a:p>
            <a:endParaRPr lang="en-US" altLang="zh-CN" sz="2400" dirty="0"/>
          </a:p>
          <a:p>
            <a:endParaRPr lang="en-US" altLang="zh-CN" sz="2400" dirty="0"/>
          </a:p>
          <a:p>
            <a:endParaRPr lang="en-US" altLang="zh-CN" sz="2400" dirty="0"/>
          </a:p>
          <a:p>
            <a:pPr marL="457200" indent="-457200">
              <a:buAutoNum type="arabicParenBoth"/>
            </a:pPr>
            <a:r>
              <a:rPr lang="en-US" altLang="zh-CN" sz="2400" dirty="0"/>
              <a:t>Human Evaluation of Interpretations</a:t>
            </a:r>
          </a:p>
          <a:p>
            <a:pPr marL="0" indent="0">
              <a:buNone/>
            </a:pPr>
            <a:endParaRPr lang="en-US" altLang="zh-CN" sz="2400" dirty="0"/>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F16252D7-759F-4C22-9F23-BB664437B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258" y="1342927"/>
            <a:ext cx="5119146" cy="2441439"/>
          </a:xfrm>
          <a:prstGeom prst="rect">
            <a:avLst/>
          </a:prstGeom>
        </p:spPr>
      </p:pic>
      <p:pic>
        <p:nvPicPr>
          <p:cNvPr id="7" name="图片 6">
            <a:extLst>
              <a:ext uri="{FF2B5EF4-FFF2-40B4-BE49-F238E27FC236}">
                <a16:creationId xmlns:a16="http://schemas.microsoft.com/office/drawing/2014/main" id="{9DBFE810-D9D5-4C0D-92AC-308C8AA9B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718" y="4208916"/>
            <a:ext cx="4848225" cy="2028825"/>
          </a:xfrm>
          <a:prstGeom prst="rect">
            <a:avLst/>
          </a:prstGeom>
        </p:spPr>
      </p:pic>
    </p:spTree>
    <p:extLst>
      <p:ext uri="{BB962C8B-B14F-4D97-AF65-F5344CB8AC3E}">
        <p14:creationId xmlns:p14="http://schemas.microsoft.com/office/powerpoint/2010/main" val="43374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84FB52-8823-499E-9FE9-8D278E28152E}"/>
              </a:ext>
            </a:extLst>
          </p:cNvPr>
          <p:cNvSpPr>
            <a:spLocks noGrp="1"/>
          </p:cNvSpPr>
          <p:nvPr>
            <p:ph idx="1"/>
          </p:nvPr>
        </p:nvSpPr>
        <p:spPr>
          <a:xfrm>
            <a:off x="0" y="514072"/>
            <a:ext cx="7014327" cy="616305"/>
          </a:xfrm>
        </p:spPr>
        <p:txBody>
          <a:bodyPr>
            <a:normAutofit/>
          </a:bodyPr>
          <a:lstStyle/>
          <a:p>
            <a:pPr marL="0" indent="0">
              <a:buNone/>
            </a:pPr>
            <a:r>
              <a:rPr lang="en-US" altLang="zh-CN" sz="2400" dirty="0"/>
              <a:t>(2) Measurement of Axis-Aligned Interpretability</a:t>
            </a:r>
          </a:p>
          <a:p>
            <a:endParaRPr lang="zh-CN" altLang="en-US" sz="2400" dirty="0"/>
          </a:p>
        </p:txBody>
      </p:sp>
      <p:pic>
        <p:nvPicPr>
          <p:cNvPr id="5" name="图片 4">
            <a:extLst>
              <a:ext uri="{FF2B5EF4-FFF2-40B4-BE49-F238E27FC236}">
                <a16:creationId xmlns:a16="http://schemas.microsoft.com/office/drawing/2014/main" id="{7332A8E3-EC59-49E1-9D13-E402094DF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1" y="1373115"/>
            <a:ext cx="5276850" cy="4276725"/>
          </a:xfrm>
          <a:prstGeom prst="rect">
            <a:avLst/>
          </a:prstGeom>
        </p:spPr>
      </p:pic>
      <p:sp>
        <p:nvSpPr>
          <p:cNvPr id="6" name="内容占位符 2">
            <a:extLst>
              <a:ext uri="{FF2B5EF4-FFF2-40B4-BE49-F238E27FC236}">
                <a16:creationId xmlns:a16="http://schemas.microsoft.com/office/drawing/2014/main" id="{1CCA7AE4-1C34-4999-B92F-49E1A17E3445}"/>
              </a:ext>
            </a:extLst>
          </p:cNvPr>
          <p:cNvSpPr txBox="1">
            <a:spLocks/>
          </p:cNvSpPr>
          <p:nvPr/>
        </p:nvSpPr>
        <p:spPr>
          <a:xfrm>
            <a:off x="6536705" y="514073"/>
            <a:ext cx="7014327" cy="616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(3) Disentangled Concepts by Layer</a:t>
            </a:r>
          </a:p>
          <a:p>
            <a:endParaRPr lang="zh-CN" altLang="en-US" sz="2400" dirty="0"/>
          </a:p>
        </p:txBody>
      </p:sp>
      <p:pic>
        <p:nvPicPr>
          <p:cNvPr id="8" name="图片 7">
            <a:extLst>
              <a:ext uri="{FF2B5EF4-FFF2-40B4-BE49-F238E27FC236}">
                <a16:creationId xmlns:a16="http://schemas.microsoft.com/office/drawing/2014/main" id="{F6478641-33AB-4669-AC7F-7FF49508D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491" y="1125464"/>
            <a:ext cx="3158077" cy="4913654"/>
          </a:xfrm>
          <a:prstGeom prst="rect">
            <a:avLst/>
          </a:prstGeom>
        </p:spPr>
      </p:pic>
    </p:spTree>
    <p:extLst>
      <p:ext uri="{BB962C8B-B14F-4D97-AF65-F5344CB8AC3E}">
        <p14:creationId xmlns:p14="http://schemas.microsoft.com/office/powerpoint/2010/main" val="87559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78D09F6-FD1B-4D75-8B2F-5366B12517C6}"/>
              </a:ext>
            </a:extLst>
          </p:cNvPr>
          <p:cNvSpPr>
            <a:spLocks noGrp="1"/>
          </p:cNvSpPr>
          <p:nvPr>
            <p:ph idx="1"/>
          </p:nvPr>
        </p:nvSpPr>
        <p:spPr>
          <a:xfrm>
            <a:off x="93482" y="364244"/>
            <a:ext cx="6495854" cy="518158"/>
          </a:xfrm>
        </p:spPr>
        <p:txBody>
          <a:bodyPr>
            <a:normAutofit/>
          </a:bodyPr>
          <a:lstStyle/>
          <a:p>
            <a:pPr marL="0" indent="0">
              <a:buNone/>
            </a:pPr>
            <a:r>
              <a:rPr lang="en-US" altLang="zh-CN" sz="2400" dirty="0"/>
              <a:t>(4) Network Architectures and Supervisions</a:t>
            </a:r>
            <a:endParaRPr lang="zh-CN" altLang="en-US" sz="2400" dirty="0"/>
          </a:p>
        </p:txBody>
      </p:sp>
      <p:pic>
        <p:nvPicPr>
          <p:cNvPr id="5" name="图片 4">
            <a:extLst>
              <a:ext uri="{FF2B5EF4-FFF2-40B4-BE49-F238E27FC236}">
                <a16:creationId xmlns:a16="http://schemas.microsoft.com/office/drawing/2014/main" id="{188736C2-E144-43DB-8EA3-676007551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310" y="882402"/>
            <a:ext cx="4334723" cy="5818744"/>
          </a:xfrm>
          <a:prstGeom prst="rect">
            <a:avLst/>
          </a:prstGeom>
        </p:spPr>
      </p:pic>
      <p:sp>
        <p:nvSpPr>
          <p:cNvPr id="6" name="内容占位符 2">
            <a:extLst>
              <a:ext uri="{FF2B5EF4-FFF2-40B4-BE49-F238E27FC236}">
                <a16:creationId xmlns:a16="http://schemas.microsoft.com/office/drawing/2014/main" id="{DE5F082D-A6A6-4B4A-9409-04FFDEA8721B}"/>
              </a:ext>
            </a:extLst>
          </p:cNvPr>
          <p:cNvSpPr txBox="1">
            <a:spLocks/>
          </p:cNvSpPr>
          <p:nvPr/>
        </p:nvSpPr>
        <p:spPr>
          <a:xfrm>
            <a:off x="5553173" y="1429473"/>
            <a:ext cx="6495854" cy="51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(5) Training Conditions vs. Interpretability </a:t>
            </a:r>
            <a:endParaRPr lang="zh-CN" altLang="en-US" sz="2400" dirty="0"/>
          </a:p>
        </p:txBody>
      </p:sp>
      <p:sp>
        <p:nvSpPr>
          <p:cNvPr id="7" name="内容占位符 2">
            <a:extLst>
              <a:ext uri="{FF2B5EF4-FFF2-40B4-BE49-F238E27FC236}">
                <a16:creationId xmlns:a16="http://schemas.microsoft.com/office/drawing/2014/main" id="{57403469-BA9F-4A13-94D1-058B23CF349E}"/>
              </a:ext>
            </a:extLst>
          </p:cNvPr>
          <p:cNvSpPr txBox="1">
            <a:spLocks/>
          </p:cNvSpPr>
          <p:nvPr/>
        </p:nvSpPr>
        <p:spPr>
          <a:xfrm>
            <a:off x="5553173" y="2838780"/>
            <a:ext cx="6495854" cy="51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(6) Discrimination vs. Interpretability </a:t>
            </a:r>
            <a:endParaRPr lang="zh-CN" altLang="en-US" sz="2400" dirty="0"/>
          </a:p>
        </p:txBody>
      </p:sp>
      <p:sp>
        <p:nvSpPr>
          <p:cNvPr id="8" name="内容占位符 2">
            <a:extLst>
              <a:ext uri="{FF2B5EF4-FFF2-40B4-BE49-F238E27FC236}">
                <a16:creationId xmlns:a16="http://schemas.microsoft.com/office/drawing/2014/main" id="{ED670213-9E46-43A9-98C9-4A10C4D26C2C}"/>
              </a:ext>
            </a:extLst>
          </p:cNvPr>
          <p:cNvSpPr txBox="1">
            <a:spLocks/>
          </p:cNvSpPr>
          <p:nvPr/>
        </p:nvSpPr>
        <p:spPr>
          <a:xfrm>
            <a:off x="5553173" y="4342355"/>
            <a:ext cx="6495854" cy="51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(7) Layer Width vs. Interpretability </a:t>
            </a:r>
            <a:endParaRPr lang="zh-CN" altLang="en-US" sz="2400" dirty="0"/>
          </a:p>
        </p:txBody>
      </p:sp>
    </p:spTree>
    <p:extLst>
      <p:ext uri="{BB962C8B-B14F-4D97-AF65-F5344CB8AC3E}">
        <p14:creationId xmlns:p14="http://schemas.microsoft.com/office/powerpoint/2010/main" val="335999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C34EA-7F46-4B32-B4EA-FBB029C8EB53}"/>
              </a:ext>
            </a:extLst>
          </p:cNvPr>
          <p:cNvSpPr>
            <a:spLocks noGrp="1"/>
          </p:cNvSpPr>
          <p:nvPr>
            <p:ph type="title"/>
          </p:nvPr>
        </p:nvSpPr>
        <p:spPr/>
        <p:txBody>
          <a:bodyPr>
            <a:normAutofit fontScale="90000"/>
          </a:bodyPr>
          <a:lstStyle/>
          <a:p>
            <a:r>
              <a:rPr lang="en-US" altLang="zh-CN" sz="3600" dirty="0"/>
              <a:t>2. Interpretable Basis Decomposition for Visual Explanation</a:t>
            </a:r>
            <a:br>
              <a:rPr lang="en-US" altLang="zh-CN" sz="3600" dirty="0"/>
            </a:br>
            <a:endParaRPr lang="zh-CN" altLang="en-US" sz="3600" dirty="0"/>
          </a:p>
        </p:txBody>
      </p:sp>
      <p:sp>
        <p:nvSpPr>
          <p:cNvPr id="3" name="内容占位符 2">
            <a:extLst>
              <a:ext uri="{FF2B5EF4-FFF2-40B4-BE49-F238E27FC236}">
                <a16:creationId xmlns:a16="http://schemas.microsoft.com/office/drawing/2014/main" id="{3FB2362A-E6E3-474E-B863-EC97D76F8644}"/>
              </a:ext>
            </a:extLst>
          </p:cNvPr>
          <p:cNvSpPr>
            <a:spLocks noGrp="1"/>
          </p:cNvSpPr>
          <p:nvPr>
            <p:ph idx="1"/>
          </p:nvPr>
        </p:nvSpPr>
        <p:spPr>
          <a:xfrm>
            <a:off x="838200" y="1690687"/>
            <a:ext cx="10515600" cy="4802187"/>
          </a:xfrm>
        </p:spPr>
        <p:txBody>
          <a:bodyPr>
            <a:normAutofit/>
          </a:bodyPr>
          <a:lstStyle/>
          <a:p>
            <a:r>
              <a:rPr lang="en-US" altLang="zh-CN" dirty="0"/>
              <a:t>2.1 Introduction</a:t>
            </a:r>
          </a:p>
          <a:p>
            <a:r>
              <a:rPr lang="en-US" altLang="zh-CN" dirty="0"/>
              <a:t>Two approaches for human-understandable explanations for the internals of a deep network:</a:t>
            </a:r>
          </a:p>
          <a:p>
            <a:r>
              <a:rPr lang="en-US" altLang="zh-CN" sz="2400" dirty="0"/>
              <a:t>(1) Identify the evidence that a network uses to make a specific decision by creating a heatmap that indicates which portions of an input are most salient to the decision [2,20,28]. </a:t>
            </a:r>
          </a:p>
          <a:p>
            <a:r>
              <a:rPr lang="en-US" altLang="zh-CN" sz="2400" dirty="0"/>
              <a:t>(2) Identify the purpose of the internal representations of a network by identifying the concepts that each part of the network detects [3,7,27]. </a:t>
            </a:r>
          </a:p>
          <a:p>
            <a:endParaRPr lang="en-US" altLang="zh-CN" sz="2400" dirty="0"/>
          </a:p>
          <a:p>
            <a:r>
              <a:rPr lang="en-US" altLang="zh-CN" sz="2400" dirty="0"/>
              <a:t>IBD framework bring these two approaches together to generate explanations for visual recognition</a:t>
            </a:r>
          </a:p>
        </p:txBody>
      </p:sp>
    </p:spTree>
    <p:extLst>
      <p:ext uri="{BB962C8B-B14F-4D97-AF65-F5344CB8AC3E}">
        <p14:creationId xmlns:p14="http://schemas.microsoft.com/office/powerpoint/2010/main" val="103426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2B7A33-4328-4513-A7A7-E6DEAE91ED31}"/>
              </a:ext>
            </a:extLst>
          </p:cNvPr>
          <p:cNvSpPr>
            <a:spLocks noGrp="1"/>
          </p:cNvSpPr>
          <p:nvPr>
            <p:ph idx="1"/>
          </p:nvPr>
        </p:nvSpPr>
        <p:spPr>
          <a:xfrm>
            <a:off x="545969" y="524341"/>
            <a:ext cx="4883870" cy="5809318"/>
          </a:xfrm>
        </p:spPr>
        <p:txBody>
          <a:bodyPr>
            <a:normAutofit lnSpcReduction="10000"/>
          </a:bodyPr>
          <a:lstStyle/>
          <a:p>
            <a:r>
              <a:rPr lang="en-US" altLang="zh-CN" dirty="0"/>
              <a:t>Work:</a:t>
            </a:r>
          </a:p>
          <a:p>
            <a:r>
              <a:rPr lang="en-US" altLang="zh-CN" sz="2400" dirty="0"/>
              <a:t>(1) A new framework called Interpretable Basis Decomposition to provide semantic explanations with labels and heatmaps for neural decision making</a:t>
            </a:r>
          </a:p>
          <a:p>
            <a:r>
              <a:rPr lang="en-US" altLang="zh-CN" sz="2400" dirty="0"/>
              <a:t>(2) Application of the proposed framework on a wide range of network architectures, showing its general applicability</a:t>
            </a:r>
          </a:p>
          <a:p>
            <a:r>
              <a:rPr lang="en-US" altLang="zh-CN" sz="2400" dirty="0"/>
              <a:t>(3) Human evaluations to demonstrate that the explanations are understandable to people, outperforming previous heatmap and unit-based explanation methods</a:t>
            </a:r>
            <a:endParaRPr lang="zh-CN" altLang="en-US" sz="2400" dirty="0"/>
          </a:p>
        </p:txBody>
      </p:sp>
      <p:pic>
        <p:nvPicPr>
          <p:cNvPr id="4" name="图片 3">
            <a:extLst>
              <a:ext uri="{FF2B5EF4-FFF2-40B4-BE49-F238E27FC236}">
                <a16:creationId xmlns:a16="http://schemas.microsoft.com/office/drawing/2014/main" id="{07816FEC-D11F-4F48-87CB-D657DD4D6917}"/>
              </a:ext>
            </a:extLst>
          </p:cNvPr>
          <p:cNvPicPr>
            <a:picLocks noChangeAspect="1"/>
          </p:cNvPicPr>
          <p:nvPr/>
        </p:nvPicPr>
        <p:blipFill>
          <a:blip r:embed="rId2"/>
          <a:stretch>
            <a:fillRect/>
          </a:stretch>
        </p:blipFill>
        <p:spPr>
          <a:xfrm>
            <a:off x="5689154" y="1292876"/>
            <a:ext cx="6170541" cy="4272248"/>
          </a:xfrm>
          <a:prstGeom prst="rect">
            <a:avLst/>
          </a:prstGeom>
        </p:spPr>
      </p:pic>
    </p:spTree>
    <p:extLst>
      <p:ext uri="{BB962C8B-B14F-4D97-AF65-F5344CB8AC3E}">
        <p14:creationId xmlns:p14="http://schemas.microsoft.com/office/powerpoint/2010/main" val="34161704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2385</TotalTime>
  <Words>1617</Words>
  <Application>Microsoft Office PowerPoint</Application>
  <PresentationFormat>宽屏</PresentationFormat>
  <Paragraphs>202</Paragraphs>
  <Slides>37</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等线 Light</vt:lpstr>
      <vt:lpstr>Arial</vt:lpstr>
      <vt:lpstr>Cambria Math</vt:lpstr>
      <vt:lpstr>Office 主题​​</vt:lpstr>
      <vt:lpstr>Interpretability Papers</vt:lpstr>
      <vt:lpstr>1. Network Dissection: Quantifying Interpretability of Deep Visual Representations</vt:lpstr>
      <vt:lpstr>PowerPoint 演示文稿</vt:lpstr>
      <vt:lpstr>PowerPoint 演示文稿</vt:lpstr>
      <vt:lpstr>PowerPoint 演示文稿</vt:lpstr>
      <vt:lpstr>PowerPoint 演示文稿</vt:lpstr>
      <vt:lpstr>PowerPoint 演示文稿</vt:lpstr>
      <vt:lpstr>2. Interpretable Basis Decomposition for Visual Explanation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Interpretable Representation Learning for Visual Intelligence     (phd thesis, Bolei Zhou)</vt:lpstr>
      <vt:lpstr>4. Game-Theoretic interpretability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Is Attention Interpretable?</vt:lpstr>
      <vt:lpstr>PowerPoint 演示文稿</vt:lpstr>
      <vt:lpstr>PowerPoint 演示文稿</vt:lpstr>
      <vt:lpstr>PowerPoint 演示文稿</vt:lpstr>
      <vt:lpstr>PowerPoint 演示文稿</vt:lpstr>
      <vt:lpstr>6. A causal framework for explaining the predictions of black-box sequence-to-sequence models</vt:lpstr>
      <vt:lpstr>PowerPoint 演示文稿</vt:lpstr>
      <vt:lpstr>PowerPoint 演示文稿</vt:lpstr>
      <vt:lpstr>PowerPoint 演示文稿</vt:lpstr>
      <vt:lpstr>PowerPoint 演示文稿</vt:lpstr>
      <vt:lpstr>7. Interpreting and improving natural-language processing with natural language-processing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919674480@qq.com</dc:creator>
  <cp:lastModifiedBy>919674480@qq.com</cp:lastModifiedBy>
  <cp:revision>82</cp:revision>
  <dcterms:created xsi:type="dcterms:W3CDTF">2020-05-11T10:30:32Z</dcterms:created>
  <dcterms:modified xsi:type="dcterms:W3CDTF">2020-05-18T19:21:46Z</dcterms:modified>
</cp:coreProperties>
</file>